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tags/tag1.xml" ContentType="application/vnd.openxmlformats-officedocument.presentationml.tags+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6"/>
  </p:notesMasterIdLst>
  <p:sldIdLst>
    <p:sldId id="264" r:id="rId2"/>
    <p:sldId id="274" r:id="rId3"/>
    <p:sldId id="434" r:id="rId4"/>
    <p:sldId id="435" r:id="rId5"/>
    <p:sldId id="436" r:id="rId6"/>
    <p:sldId id="437" r:id="rId7"/>
    <p:sldId id="438" r:id="rId8"/>
    <p:sldId id="467" r:id="rId9"/>
    <p:sldId id="439" r:id="rId10"/>
    <p:sldId id="440" r:id="rId11"/>
    <p:sldId id="441" r:id="rId12"/>
    <p:sldId id="442" r:id="rId13"/>
    <p:sldId id="466" r:id="rId14"/>
    <p:sldId id="468" r:id="rId15"/>
    <p:sldId id="469" r:id="rId16"/>
    <p:sldId id="470" r:id="rId17"/>
    <p:sldId id="471" r:id="rId18"/>
    <p:sldId id="473" r:id="rId19"/>
    <p:sldId id="472" r:id="rId20"/>
    <p:sldId id="474" r:id="rId21"/>
    <p:sldId id="479" r:id="rId22"/>
    <p:sldId id="475" r:id="rId23"/>
    <p:sldId id="476" r:id="rId24"/>
    <p:sldId id="477" r:id="rId25"/>
    <p:sldId id="478" r:id="rId26"/>
    <p:sldId id="480" r:id="rId27"/>
    <p:sldId id="481" r:id="rId28"/>
    <p:sldId id="488" r:id="rId29"/>
    <p:sldId id="489" r:id="rId30"/>
    <p:sldId id="482" r:id="rId31"/>
    <p:sldId id="483" r:id="rId32"/>
    <p:sldId id="484" r:id="rId33"/>
    <p:sldId id="485" r:id="rId34"/>
    <p:sldId id="486" r:id="rId35"/>
  </p:sldIdLst>
  <p:sldSz cx="12190413" cy="6858000"/>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6499"/>
    <a:srgbClr val="FF0000"/>
    <a:srgbClr val="6BDBCF"/>
    <a:srgbClr val="56B1BC"/>
    <a:srgbClr val="D9D9D9"/>
    <a:srgbClr val="F5F6F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9458" autoAdjust="0"/>
  </p:normalViewPr>
  <p:slideViewPr>
    <p:cSldViewPr>
      <p:cViewPr varScale="1">
        <p:scale>
          <a:sx n="108" d="100"/>
          <a:sy n="108" d="100"/>
        </p:scale>
        <p:origin x="-612" y="-198"/>
      </p:cViewPr>
      <p:guideLst>
        <p:guide orient="horz" pos="4358"/>
        <p:guide pos="3832"/>
      </p:guideLst>
    </p:cSldViewPr>
  </p:slideViewPr>
  <p:notesTextViewPr>
    <p:cViewPr>
      <p:scale>
        <a:sx n="1" d="1"/>
        <a:sy n="1" d="1"/>
      </p:scale>
      <p:origin x="0" y="0"/>
    </p:cViewPr>
  </p:notesTextViewPr>
  <p:sorterViewPr>
    <p:cViewPr>
      <p:scale>
        <a:sx n="66" d="100"/>
        <a:sy n="66" d="100"/>
      </p:scale>
      <p:origin x="0" y="1746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spcBef>
                <a:spcPts val="0"/>
              </a:spcBef>
              <a:spcAft>
                <a:spcPts val="0"/>
              </a:spcAft>
              <a:defRPr sz="1200">
                <a:latin typeface="+mn-lt"/>
                <a:ea typeface="+mn-ea"/>
              </a:defRPr>
            </a:lvl1pPr>
          </a:lstStyle>
          <a:p>
            <a:pPr>
              <a:defRPr/>
            </a:pPr>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spcBef>
                <a:spcPts val="0"/>
              </a:spcBef>
              <a:spcAft>
                <a:spcPts val="0"/>
              </a:spcAft>
              <a:defRPr sz="1200">
                <a:latin typeface="+mn-lt"/>
                <a:ea typeface="+mn-ea"/>
              </a:defRPr>
            </a:lvl1pPr>
          </a:lstStyle>
          <a:p>
            <a:pPr>
              <a:defRPr/>
            </a:pPr>
            <a:fld id="{08B355AF-E624-44D7-8133-42A1E2F2A8AE}"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幻灯片图像占位符 1"/>
          <p:cNvSpPr>
            <a:spLocks noGrp="1" noRot="1" noChangeAspect="1"/>
          </p:cNvSpPr>
          <p:nvPr>
            <p:ph type="sldImg"/>
          </p:nvPr>
        </p:nvSpPr>
        <p:spPr bwMode="auto">
          <a:noFill/>
          <a:ln>
            <a:solidFill>
              <a:srgbClr val="000000"/>
            </a:solidFill>
            <a:miter lim="800000"/>
          </a:ln>
        </p:spPr>
      </p:sp>
      <p:sp>
        <p:nvSpPr>
          <p:cNvPr id="197634"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39939" name="灯片编号占位符 3"/>
          <p:cNvSpPr>
            <a:spLocks noGrp="1"/>
          </p:cNvSpPr>
          <p:nvPr>
            <p:ph type="sldNum" sz="quarter" idx="5"/>
          </p:nvPr>
        </p:nvSpPr>
        <p:spPr bwMode="auto">
          <a:ln>
            <a:miter lim="800000"/>
          </a:ln>
        </p:spPr>
        <p:txBody>
          <a:bodyPr wrap="square" numCol="1" anchorCtr="0" compatLnSpc="1"/>
          <a:lstStyle/>
          <a:p>
            <a:pPr>
              <a:spcBef>
                <a:spcPct val="0"/>
              </a:spcBef>
              <a:spcAft>
                <a:spcPct val="0"/>
              </a:spcAft>
              <a:defRPr/>
            </a:pPr>
            <a:fld id="{062829D4-7F68-44EC-A425-561E4B6BB2EB}" type="slidenum">
              <a:rPr lang="zh-CN" altLang="en-US"/>
              <a:pPr>
                <a:spcBef>
                  <a:spcPct val="0"/>
                </a:spcBef>
                <a:spcAft>
                  <a:spcPct val="0"/>
                </a:spcAft>
                <a:defRPr/>
              </a:pPr>
              <a:t>1</a:t>
            </a:fld>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1" name="幻灯片图像占位符 1"/>
          <p:cNvSpPr>
            <a:spLocks noGrp="1" noRot="1" noChangeAspect="1" noTextEdit="1"/>
          </p:cNvSpPr>
          <p:nvPr>
            <p:ph type="sldImg"/>
          </p:nvPr>
        </p:nvSpPr>
        <p:spPr bwMode="auto">
          <a:noFill/>
          <a:ln>
            <a:solidFill>
              <a:srgbClr val="000000"/>
            </a:solidFill>
            <a:miter lim="800000"/>
          </a:ln>
        </p:spPr>
      </p:sp>
      <p:sp>
        <p:nvSpPr>
          <p:cNvPr id="220162"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F2F09EAD-40E7-4A15-900C-0AC0512A3775}" type="slidenum">
              <a:rPr lang="zh-CN" altLang="en-US" sz="1200">
                <a:latin typeface="+mn-lt"/>
                <a:ea typeface="+mn-ea"/>
              </a:rPr>
              <a:pPr algn="r">
                <a:defRPr/>
              </a:pPr>
              <a:t>14</a:t>
            </a:fld>
            <a:endParaRPr lang="en-US" altLang="zh-CN" sz="1200">
              <a:latin typeface="+mn-lt"/>
              <a:ea typeface="+mn-ea"/>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09" name="幻灯片图像占位符 1"/>
          <p:cNvSpPr>
            <a:spLocks noGrp="1" noRot="1" noChangeAspect="1" noTextEdit="1"/>
          </p:cNvSpPr>
          <p:nvPr>
            <p:ph type="sldImg"/>
          </p:nvPr>
        </p:nvSpPr>
        <p:spPr bwMode="auto">
          <a:noFill/>
          <a:ln>
            <a:solidFill>
              <a:srgbClr val="000000"/>
            </a:solidFill>
            <a:miter lim="800000"/>
          </a:ln>
        </p:spPr>
      </p:sp>
      <p:sp>
        <p:nvSpPr>
          <p:cNvPr id="22221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65D921CB-0733-42D7-8EF0-701919234E0D}" type="slidenum">
              <a:rPr lang="zh-CN" altLang="en-US" sz="1200">
                <a:latin typeface="+mn-lt"/>
                <a:ea typeface="+mn-ea"/>
              </a:rPr>
              <a:pPr algn="r">
                <a:defRPr/>
              </a:pPr>
              <a:t>15</a:t>
            </a:fld>
            <a:endParaRPr lang="en-US" altLang="zh-CN" sz="1200">
              <a:latin typeface="+mn-lt"/>
              <a:ea typeface="+mn-ea"/>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7" name="幻灯片图像占位符 1"/>
          <p:cNvSpPr>
            <a:spLocks noGrp="1" noRot="1" noChangeAspect="1" noTextEdit="1"/>
          </p:cNvSpPr>
          <p:nvPr>
            <p:ph type="sldImg"/>
          </p:nvPr>
        </p:nvSpPr>
        <p:spPr bwMode="auto">
          <a:noFill/>
          <a:ln>
            <a:solidFill>
              <a:srgbClr val="000000"/>
            </a:solidFill>
            <a:miter lim="800000"/>
          </a:ln>
        </p:spPr>
      </p:sp>
      <p:sp>
        <p:nvSpPr>
          <p:cNvPr id="224258"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7D18F4DC-70DC-4817-BB27-10B2469E8373}" type="slidenum">
              <a:rPr lang="zh-CN" altLang="en-US" sz="1200">
                <a:latin typeface="+mn-lt"/>
                <a:ea typeface="+mn-ea"/>
              </a:rPr>
              <a:pPr algn="r">
                <a:defRPr/>
              </a:pPr>
              <a:t>16</a:t>
            </a:fld>
            <a:endParaRPr lang="en-US" altLang="zh-CN" sz="1200">
              <a:latin typeface="+mn-lt"/>
              <a:ea typeface="+mn-ea"/>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5" name="幻灯片图像占位符 1"/>
          <p:cNvSpPr>
            <a:spLocks noGrp="1" noRot="1" noChangeAspect="1" noTextEdit="1"/>
          </p:cNvSpPr>
          <p:nvPr>
            <p:ph type="sldImg"/>
          </p:nvPr>
        </p:nvSpPr>
        <p:spPr bwMode="auto">
          <a:noFill/>
          <a:ln>
            <a:solidFill>
              <a:srgbClr val="000000"/>
            </a:solidFill>
            <a:miter lim="800000"/>
          </a:ln>
        </p:spPr>
      </p:sp>
      <p:sp>
        <p:nvSpPr>
          <p:cNvPr id="22630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EF2A9FD1-7DB6-4F49-99C3-3AEAE2350197}" type="slidenum">
              <a:rPr lang="zh-CN" altLang="en-US" sz="1200">
                <a:latin typeface="+mn-lt"/>
                <a:ea typeface="+mn-ea"/>
              </a:rPr>
              <a:pPr algn="r">
                <a:defRPr/>
              </a:pPr>
              <a:t>17</a:t>
            </a:fld>
            <a:endParaRPr lang="en-US" altLang="zh-CN" sz="1200">
              <a:latin typeface="+mn-lt"/>
              <a:ea typeface="+mn-ea"/>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1" name="幻灯片图像占位符 1"/>
          <p:cNvSpPr>
            <a:spLocks noGrp="1" noRot="1" noChangeAspect="1" noTextEdit="1"/>
          </p:cNvSpPr>
          <p:nvPr>
            <p:ph type="sldImg"/>
          </p:nvPr>
        </p:nvSpPr>
        <p:spPr bwMode="auto">
          <a:noFill/>
          <a:ln>
            <a:solidFill>
              <a:srgbClr val="000000"/>
            </a:solidFill>
            <a:miter lim="800000"/>
          </a:ln>
        </p:spPr>
      </p:sp>
      <p:sp>
        <p:nvSpPr>
          <p:cNvPr id="230402"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FCBC4D52-F791-4CBF-81D4-5A9C81E8A927}" type="slidenum">
              <a:rPr lang="zh-CN" altLang="en-US" sz="1200">
                <a:latin typeface="+mn-lt"/>
                <a:ea typeface="+mn-ea"/>
              </a:rPr>
              <a:pPr algn="r">
                <a:defRPr/>
              </a:pPr>
              <a:t>18</a:t>
            </a:fld>
            <a:endParaRPr lang="en-US" altLang="zh-CN" sz="1200">
              <a:latin typeface="+mn-lt"/>
              <a:ea typeface="+mn-ea"/>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3" name="幻灯片图像占位符 1"/>
          <p:cNvSpPr>
            <a:spLocks noGrp="1" noRot="1" noChangeAspect="1" noTextEdit="1"/>
          </p:cNvSpPr>
          <p:nvPr>
            <p:ph type="sldImg"/>
          </p:nvPr>
        </p:nvSpPr>
        <p:spPr bwMode="auto">
          <a:noFill/>
          <a:ln>
            <a:solidFill>
              <a:srgbClr val="000000"/>
            </a:solidFill>
            <a:miter lim="800000"/>
          </a:ln>
        </p:spPr>
      </p:sp>
      <p:sp>
        <p:nvSpPr>
          <p:cNvPr id="228354"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EAFD3800-D28E-4A5F-A230-F560F0AFAA20}" type="slidenum">
              <a:rPr lang="zh-CN" altLang="en-US" sz="1200">
                <a:latin typeface="+mn-lt"/>
                <a:ea typeface="+mn-ea"/>
              </a:rPr>
              <a:pPr algn="r">
                <a:defRPr/>
              </a:pPr>
              <a:t>19</a:t>
            </a:fld>
            <a:endParaRPr lang="en-US" altLang="zh-CN" sz="1200">
              <a:latin typeface="+mn-lt"/>
              <a:ea typeface="+mn-ea"/>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49" name="幻灯片图像占位符 1"/>
          <p:cNvSpPr>
            <a:spLocks noGrp="1" noRot="1" noChangeAspect="1" noTextEdit="1"/>
          </p:cNvSpPr>
          <p:nvPr>
            <p:ph type="sldImg"/>
          </p:nvPr>
        </p:nvSpPr>
        <p:spPr bwMode="auto">
          <a:noFill/>
          <a:ln>
            <a:solidFill>
              <a:srgbClr val="000000"/>
            </a:solidFill>
            <a:miter lim="800000"/>
          </a:ln>
        </p:spPr>
      </p:sp>
      <p:sp>
        <p:nvSpPr>
          <p:cNvPr id="23245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9A841F5E-A8B1-4639-A7C4-706807A7C22A}" type="slidenum">
              <a:rPr lang="zh-CN" altLang="en-US" sz="1200">
                <a:latin typeface="+mn-lt"/>
                <a:ea typeface="+mn-ea"/>
              </a:rPr>
              <a:pPr algn="r">
                <a:defRPr/>
              </a:pPr>
              <a:t>20</a:t>
            </a:fld>
            <a:endParaRPr lang="en-US" altLang="zh-CN" sz="1200">
              <a:latin typeface="+mn-lt"/>
              <a:ea typeface="+mn-ea"/>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7" name="幻灯片图像占位符 1"/>
          <p:cNvSpPr>
            <a:spLocks noGrp="1" noRot="1" noChangeAspect="1" noTextEdit="1"/>
          </p:cNvSpPr>
          <p:nvPr>
            <p:ph type="sldImg"/>
          </p:nvPr>
        </p:nvSpPr>
        <p:spPr bwMode="auto">
          <a:noFill/>
          <a:ln>
            <a:solidFill>
              <a:srgbClr val="000000"/>
            </a:solidFill>
            <a:miter lim="800000"/>
          </a:ln>
        </p:spPr>
      </p:sp>
      <p:sp>
        <p:nvSpPr>
          <p:cNvPr id="234498"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45FCD079-7F9F-45CF-B03B-BCD0FAAE3584}" type="slidenum">
              <a:rPr lang="zh-CN" altLang="en-US" sz="1200">
                <a:latin typeface="+mn-lt"/>
                <a:ea typeface="+mn-ea"/>
              </a:rPr>
              <a:pPr algn="r">
                <a:defRPr/>
              </a:pPr>
              <a:t>21</a:t>
            </a:fld>
            <a:endParaRPr lang="en-US" altLang="zh-CN" sz="1200">
              <a:latin typeface="+mn-lt"/>
              <a:ea typeface="+mn-ea"/>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5" name="幻灯片图像占位符 1"/>
          <p:cNvSpPr>
            <a:spLocks noGrp="1" noRot="1" noChangeAspect="1" noTextEdit="1"/>
          </p:cNvSpPr>
          <p:nvPr>
            <p:ph type="sldImg"/>
          </p:nvPr>
        </p:nvSpPr>
        <p:spPr bwMode="auto">
          <a:noFill/>
          <a:ln>
            <a:solidFill>
              <a:srgbClr val="000000"/>
            </a:solidFill>
            <a:miter lim="800000"/>
          </a:ln>
        </p:spPr>
      </p:sp>
      <p:sp>
        <p:nvSpPr>
          <p:cNvPr id="23654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408D0CAE-7AB8-40D9-8291-2DC55CE20325}" type="slidenum">
              <a:rPr lang="zh-CN" altLang="en-US" sz="1200">
                <a:latin typeface="+mn-lt"/>
                <a:ea typeface="+mn-ea"/>
              </a:rPr>
              <a:pPr algn="r">
                <a:defRPr/>
              </a:pPr>
              <a:t>22</a:t>
            </a:fld>
            <a:endParaRPr lang="en-US" altLang="zh-CN" sz="1200">
              <a:latin typeface="+mn-lt"/>
              <a:ea typeface="+mn-ea"/>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3" name="幻灯片图像占位符 1"/>
          <p:cNvSpPr>
            <a:spLocks noGrp="1" noRot="1" noChangeAspect="1" noTextEdit="1"/>
          </p:cNvSpPr>
          <p:nvPr>
            <p:ph type="sldImg"/>
          </p:nvPr>
        </p:nvSpPr>
        <p:spPr bwMode="auto">
          <a:noFill/>
          <a:ln>
            <a:solidFill>
              <a:srgbClr val="000000"/>
            </a:solidFill>
            <a:miter lim="800000"/>
          </a:ln>
        </p:spPr>
      </p:sp>
      <p:sp>
        <p:nvSpPr>
          <p:cNvPr id="238594"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EBAA42D6-75CC-4881-A8A4-631D30F18BE6}" type="slidenum">
              <a:rPr lang="zh-CN" altLang="en-US" sz="1200">
                <a:latin typeface="+mn-lt"/>
                <a:ea typeface="+mn-ea"/>
              </a:rPr>
              <a:pPr algn="r">
                <a:defRPr/>
              </a:pPr>
              <a:t>23</a:t>
            </a:fld>
            <a:endParaRPr lang="en-US" altLang="zh-CN" sz="1200">
              <a:latin typeface="+mn-lt"/>
              <a:ea typeface="+mn-ea"/>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幻灯片图像占位符 1"/>
          <p:cNvSpPr>
            <a:spLocks noGrp="1" noRot="1" noChangeAspect="1"/>
          </p:cNvSpPr>
          <p:nvPr>
            <p:ph type="sldImg"/>
          </p:nvPr>
        </p:nvSpPr>
        <p:spPr bwMode="auto">
          <a:noFill/>
          <a:ln>
            <a:solidFill>
              <a:srgbClr val="000000"/>
            </a:solidFill>
            <a:miter lim="800000"/>
          </a:ln>
        </p:spPr>
      </p:sp>
      <p:sp>
        <p:nvSpPr>
          <p:cNvPr id="199682"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41987" name="灯片编号占位符 3"/>
          <p:cNvSpPr>
            <a:spLocks noGrp="1"/>
          </p:cNvSpPr>
          <p:nvPr>
            <p:ph type="sldNum" sz="quarter" idx="5"/>
          </p:nvPr>
        </p:nvSpPr>
        <p:spPr bwMode="auto">
          <a:ln>
            <a:miter lim="800000"/>
          </a:ln>
        </p:spPr>
        <p:txBody>
          <a:bodyPr wrap="square" numCol="1" anchorCtr="0" compatLnSpc="1"/>
          <a:lstStyle/>
          <a:p>
            <a:pPr>
              <a:spcBef>
                <a:spcPct val="0"/>
              </a:spcBef>
              <a:spcAft>
                <a:spcPct val="0"/>
              </a:spcAft>
              <a:defRPr/>
            </a:pPr>
            <a:fld id="{391EDCAE-87DB-4A96-8441-9E96156D1DB6}" type="slidenum">
              <a:rPr lang="zh-CN" altLang="en-US"/>
              <a:pPr>
                <a:spcBef>
                  <a:spcPct val="0"/>
                </a:spcBef>
                <a:spcAft>
                  <a:spcPct val="0"/>
                </a:spcAft>
                <a:defRPr/>
              </a:pPr>
              <a:t>2</a:t>
            </a:fld>
            <a:endParaRPr lang="en-US" altLang="zh-C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1" name="幻灯片图像占位符 1"/>
          <p:cNvSpPr>
            <a:spLocks noGrp="1" noRot="1" noChangeAspect="1" noTextEdit="1"/>
          </p:cNvSpPr>
          <p:nvPr>
            <p:ph type="sldImg"/>
          </p:nvPr>
        </p:nvSpPr>
        <p:spPr bwMode="auto">
          <a:noFill/>
          <a:ln>
            <a:solidFill>
              <a:srgbClr val="000000"/>
            </a:solidFill>
            <a:miter lim="800000"/>
          </a:ln>
        </p:spPr>
      </p:sp>
      <p:sp>
        <p:nvSpPr>
          <p:cNvPr id="240642"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26D9C6E1-6439-4D80-96B3-C622FED8CC8C}" type="slidenum">
              <a:rPr lang="zh-CN" altLang="en-US" sz="1200">
                <a:latin typeface="+mn-lt"/>
                <a:ea typeface="+mn-ea"/>
              </a:rPr>
              <a:pPr algn="r">
                <a:defRPr/>
              </a:pPr>
              <a:t>24</a:t>
            </a:fld>
            <a:endParaRPr lang="en-US" altLang="zh-CN" sz="1200">
              <a:latin typeface="+mn-lt"/>
              <a:ea typeface="+mn-ea"/>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89" name="幻灯片图像占位符 1"/>
          <p:cNvSpPr>
            <a:spLocks noGrp="1" noRot="1" noChangeAspect="1" noTextEdit="1"/>
          </p:cNvSpPr>
          <p:nvPr>
            <p:ph type="sldImg"/>
          </p:nvPr>
        </p:nvSpPr>
        <p:spPr bwMode="auto">
          <a:noFill/>
          <a:ln>
            <a:solidFill>
              <a:srgbClr val="000000"/>
            </a:solidFill>
            <a:miter lim="800000"/>
          </a:ln>
        </p:spPr>
      </p:sp>
      <p:sp>
        <p:nvSpPr>
          <p:cNvPr id="24269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0ED0FFA5-C14E-4CFD-BE0D-A40AC3CE8A05}" type="slidenum">
              <a:rPr lang="zh-CN" altLang="en-US" sz="1200">
                <a:latin typeface="+mn-lt"/>
                <a:ea typeface="+mn-ea"/>
              </a:rPr>
              <a:pPr algn="r">
                <a:defRPr/>
              </a:pPr>
              <a:t>25</a:t>
            </a:fld>
            <a:endParaRPr lang="en-US" altLang="zh-CN" sz="1200">
              <a:latin typeface="+mn-lt"/>
              <a:ea typeface="+mn-ea"/>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7" name="幻灯片图像占位符 1"/>
          <p:cNvSpPr>
            <a:spLocks noGrp="1" noRot="1" noChangeAspect="1" noTextEdit="1"/>
          </p:cNvSpPr>
          <p:nvPr>
            <p:ph type="sldImg"/>
          </p:nvPr>
        </p:nvSpPr>
        <p:spPr bwMode="auto">
          <a:noFill/>
          <a:ln>
            <a:solidFill>
              <a:srgbClr val="000000"/>
            </a:solidFill>
            <a:miter lim="800000"/>
          </a:ln>
        </p:spPr>
      </p:sp>
      <p:sp>
        <p:nvSpPr>
          <p:cNvPr id="244738"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F6EF38B3-23D5-42C0-870A-E309EC8DEE8B}" type="slidenum">
              <a:rPr lang="zh-CN" altLang="en-US" sz="1200">
                <a:latin typeface="+mn-lt"/>
                <a:ea typeface="+mn-ea"/>
              </a:rPr>
              <a:pPr algn="r">
                <a:defRPr/>
              </a:pPr>
              <a:t>26</a:t>
            </a:fld>
            <a:endParaRPr lang="en-US" altLang="zh-CN" sz="1200">
              <a:latin typeface="+mn-lt"/>
              <a:ea typeface="+mn-ea"/>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5" name="幻灯片图像占位符 1"/>
          <p:cNvSpPr>
            <a:spLocks noGrp="1" noRot="1" noChangeAspect="1" noTextEdit="1"/>
          </p:cNvSpPr>
          <p:nvPr>
            <p:ph type="sldImg"/>
          </p:nvPr>
        </p:nvSpPr>
        <p:spPr bwMode="auto">
          <a:noFill/>
          <a:ln>
            <a:solidFill>
              <a:srgbClr val="000000"/>
            </a:solidFill>
            <a:miter lim="800000"/>
          </a:ln>
        </p:spPr>
      </p:sp>
      <p:sp>
        <p:nvSpPr>
          <p:cNvPr id="24678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F7ACEFA1-E414-42CE-B8B9-691554567E7C}" type="slidenum">
              <a:rPr lang="zh-CN" altLang="en-US" sz="1200">
                <a:latin typeface="+mn-lt"/>
                <a:ea typeface="+mn-ea"/>
              </a:rPr>
              <a:pPr algn="r">
                <a:defRPr/>
              </a:pPr>
              <a:t>27</a:t>
            </a:fld>
            <a:endParaRPr lang="en-US" altLang="zh-CN" sz="1200">
              <a:latin typeface="+mn-lt"/>
              <a:ea typeface="+mn-ea"/>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3" name="幻灯片图像占位符 1"/>
          <p:cNvSpPr>
            <a:spLocks noGrp="1" noRot="1" noChangeAspect="1" noTextEdit="1"/>
          </p:cNvSpPr>
          <p:nvPr>
            <p:ph type="sldImg"/>
          </p:nvPr>
        </p:nvSpPr>
        <p:spPr bwMode="auto">
          <a:noFill/>
          <a:ln>
            <a:solidFill>
              <a:srgbClr val="000000"/>
            </a:solidFill>
            <a:miter lim="800000"/>
          </a:ln>
        </p:spPr>
      </p:sp>
      <p:sp>
        <p:nvSpPr>
          <p:cNvPr id="248834"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AF7EBBE3-40DA-4D25-A7CF-A0EB88E3CED1}" type="slidenum">
              <a:rPr lang="zh-CN" altLang="en-US" sz="1200">
                <a:latin typeface="+mn-lt"/>
                <a:ea typeface="+mn-ea"/>
              </a:rPr>
              <a:pPr algn="r">
                <a:defRPr/>
              </a:pPr>
              <a:t>28</a:t>
            </a:fld>
            <a:endParaRPr lang="en-US" altLang="zh-CN" sz="1200">
              <a:latin typeface="+mn-lt"/>
              <a:ea typeface="+mn-ea"/>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1" name="幻灯片图像占位符 1"/>
          <p:cNvSpPr>
            <a:spLocks noGrp="1" noRot="1" noChangeAspect="1" noTextEdit="1"/>
          </p:cNvSpPr>
          <p:nvPr>
            <p:ph type="sldImg"/>
          </p:nvPr>
        </p:nvSpPr>
        <p:spPr bwMode="auto">
          <a:noFill/>
          <a:ln>
            <a:solidFill>
              <a:srgbClr val="000000"/>
            </a:solidFill>
            <a:miter lim="800000"/>
          </a:ln>
        </p:spPr>
      </p:sp>
      <p:sp>
        <p:nvSpPr>
          <p:cNvPr id="250882"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ACBB037E-AC48-4144-AD50-5F6E5E6A745F}" type="slidenum">
              <a:rPr lang="zh-CN" altLang="en-US" sz="1200">
                <a:latin typeface="+mn-lt"/>
                <a:ea typeface="+mn-ea"/>
              </a:rPr>
              <a:pPr algn="r">
                <a:defRPr/>
              </a:pPr>
              <a:t>29</a:t>
            </a:fld>
            <a:endParaRPr lang="en-US" altLang="zh-CN" sz="1200">
              <a:latin typeface="+mn-lt"/>
              <a:ea typeface="+mn-ea"/>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29" name="幻灯片图像占位符 1"/>
          <p:cNvSpPr>
            <a:spLocks noGrp="1" noRot="1" noChangeAspect="1" noTextEdit="1"/>
          </p:cNvSpPr>
          <p:nvPr>
            <p:ph type="sldImg"/>
          </p:nvPr>
        </p:nvSpPr>
        <p:spPr bwMode="auto">
          <a:noFill/>
          <a:ln>
            <a:solidFill>
              <a:srgbClr val="000000"/>
            </a:solidFill>
            <a:miter lim="800000"/>
          </a:ln>
        </p:spPr>
      </p:sp>
      <p:sp>
        <p:nvSpPr>
          <p:cNvPr id="25293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63849E66-144F-47BF-AEBE-1C8BD0F28E56}" type="slidenum">
              <a:rPr lang="zh-CN" altLang="en-US" sz="1200">
                <a:latin typeface="+mn-lt"/>
                <a:ea typeface="+mn-ea"/>
              </a:rPr>
              <a:pPr algn="r">
                <a:defRPr/>
              </a:pPr>
              <a:t>30</a:t>
            </a:fld>
            <a:endParaRPr lang="en-US" altLang="zh-CN" sz="1200">
              <a:latin typeface="+mn-lt"/>
              <a:ea typeface="+mn-ea"/>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7" name="幻灯片图像占位符 1"/>
          <p:cNvSpPr>
            <a:spLocks noGrp="1" noRot="1" noChangeAspect="1" noTextEdit="1"/>
          </p:cNvSpPr>
          <p:nvPr>
            <p:ph type="sldImg"/>
          </p:nvPr>
        </p:nvSpPr>
        <p:spPr bwMode="auto">
          <a:noFill/>
          <a:ln>
            <a:solidFill>
              <a:srgbClr val="000000"/>
            </a:solidFill>
            <a:miter lim="800000"/>
          </a:ln>
        </p:spPr>
      </p:sp>
      <p:sp>
        <p:nvSpPr>
          <p:cNvPr id="254978"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4C500CE2-46E9-4729-8714-8C05587C3E59}" type="slidenum">
              <a:rPr lang="zh-CN" altLang="en-US" sz="1200">
                <a:latin typeface="+mn-lt"/>
                <a:ea typeface="+mn-ea"/>
              </a:rPr>
              <a:pPr algn="r">
                <a:defRPr/>
              </a:pPr>
              <a:t>31</a:t>
            </a:fld>
            <a:endParaRPr lang="en-US" altLang="zh-CN" sz="1200">
              <a:latin typeface="+mn-lt"/>
              <a:ea typeface="+mn-ea"/>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5" name="幻灯片图像占位符 1"/>
          <p:cNvSpPr>
            <a:spLocks noGrp="1" noRot="1" noChangeAspect="1" noTextEdit="1"/>
          </p:cNvSpPr>
          <p:nvPr>
            <p:ph type="sldImg"/>
          </p:nvPr>
        </p:nvSpPr>
        <p:spPr bwMode="auto">
          <a:noFill/>
          <a:ln>
            <a:solidFill>
              <a:srgbClr val="000000"/>
            </a:solidFill>
            <a:miter lim="800000"/>
          </a:ln>
        </p:spPr>
      </p:sp>
      <p:sp>
        <p:nvSpPr>
          <p:cNvPr id="25702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2B33CF57-EFBE-4D95-BD93-E2067D789765}" type="slidenum">
              <a:rPr lang="zh-CN" altLang="en-US" sz="1200">
                <a:latin typeface="+mn-lt"/>
                <a:ea typeface="+mn-ea"/>
              </a:rPr>
              <a:pPr algn="r">
                <a:defRPr/>
              </a:pPr>
              <a:t>32</a:t>
            </a:fld>
            <a:endParaRPr lang="en-US" altLang="zh-CN" sz="1200">
              <a:latin typeface="+mn-lt"/>
              <a:ea typeface="+mn-ea"/>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3" name="幻灯片图像占位符 1"/>
          <p:cNvSpPr>
            <a:spLocks noGrp="1" noRot="1" noChangeAspect="1" noTextEdit="1"/>
          </p:cNvSpPr>
          <p:nvPr>
            <p:ph type="sldImg"/>
          </p:nvPr>
        </p:nvSpPr>
        <p:spPr bwMode="auto">
          <a:noFill/>
          <a:ln>
            <a:solidFill>
              <a:srgbClr val="000000"/>
            </a:solidFill>
            <a:miter lim="800000"/>
          </a:ln>
        </p:spPr>
      </p:sp>
      <p:sp>
        <p:nvSpPr>
          <p:cNvPr id="259074"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7CF160E9-2EFE-4B5E-A53B-E12CAEBBD953}" type="slidenum">
              <a:rPr lang="zh-CN" altLang="en-US" sz="1200">
                <a:latin typeface="+mn-lt"/>
                <a:ea typeface="+mn-ea"/>
              </a:rPr>
              <a:pPr algn="r">
                <a:defRPr/>
              </a:pPr>
              <a:t>33</a:t>
            </a:fld>
            <a:endParaRPr lang="en-US" altLang="zh-CN" sz="1200">
              <a:latin typeface="+mn-lt"/>
              <a:ea typeface="+mn-ea"/>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29" name="幻灯片图像占位符 1"/>
          <p:cNvSpPr>
            <a:spLocks noGrp="1" noRot="1" noChangeAspect="1" noTextEdit="1"/>
          </p:cNvSpPr>
          <p:nvPr>
            <p:ph type="sldImg"/>
          </p:nvPr>
        </p:nvSpPr>
        <p:spPr bwMode="auto">
          <a:noFill/>
          <a:ln>
            <a:solidFill>
              <a:srgbClr val="000000"/>
            </a:solidFill>
            <a:miter lim="800000"/>
          </a:ln>
        </p:spPr>
      </p:sp>
      <p:sp>
        <p:nvSpPr>
          <p:cNvPr id="20173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72707"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964C7E18-E40A-4D49-B66E-667FD52792E5}" type="slidenum">
              <a:rPr lang="zh-CN" altLang="en-US" sz="1200">
                <a:latin typeface="+mn-lt"/>
                <a:ea typeface="+mn-ea"/>
              </a:rPr>
              <a:pPr algn="r">
                <a:defRPr/>
              </a:pPr>
              <a:t>3</a:t>
            </a:fld>
            <a:endParaRPr lang="en-US" altLang="zh-CN" sz="1200">
              <a:latin typeface="+mn-lt"/>
              <a:ea typeface="+mn-ea"/>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1" name="幻灯片图像占位符 1"/>
          <p:cNvSpPr>
            <a:spLocks noGrp="1" noRot="1" noChangeAspect="1" noTextEdit="1"/>
          </p:cNvSpPr>
          <p:nvPr>
            <p:ph type="sldImg"/>
          </p:nvPr>
        </p:nvSpPr>
        <p:spPr bwMode="auto">
          <a:noFill/>
          <a:ln>
            <a:solidFill>
              <a:srgbClr val="000000"/>
            </a:solidFill>
            <a:miter lim="800000"/>
          </a:ln>
        </p:spPr>
      </p:sp>
      <p:sp>
        <p:nvSpPr>
          <p:cNvPr id="261122"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06468F7E-A821-4C12-AA3A-DDC6703D4882}" type="slidenum">
              <a:rPr lang="zh-CN" altLang="en-US" sz="1200">
                <a:latin typeface="+mn-lt"/>
                <a:ea typeface="+mn-ea"/>
              </a:rPr>
              <a:pPr algn="r">
                <a:defRPr/>
              </a:pPr>
              <a:t>34</a:t>
            </a:fld>
            <a:endParaRPr lang="en-US" altLang="zh-CN" sz="1200">
              <a:latin typeface="+mn-lt"/>
              <a:ea typeface="+mn-ea"/>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7" name="幻灯片图像占位符 1"/>
          <p:cNvSpPr>
            <a:spLocks noGrp="1" noRot="1" noChangeAspect="1" noTextEdit="1"/>
          </p:cNvSpPr>
          <p:nvPr>
            <p:ph type="sldImg"/>
          </p:nvPr>
        </p:nvSpPr>
        <p:spPr bwMode="auto">
          <a:noFill/>
          <a:ln>
            <a:solidFill>
              <a:srgbClr val="000000"/>
            </a:solidFill>
            <a:miter lim="800000"/>
          </a:ln>
        </p:spPr>
      </p:sp>
      <p:sp>
        <p:nvSpPr>
          <p:cNvPr id="203778"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8E172A62-24D8-4550-9E6B-0460E57E8F67}" type="slidenum">
              <a:rPr lang="zh-CN" altLang="en-US" sz="1200">
                <a:latin typeface="+mn-lt"/>
                <a:ea typeface="+mn-ea"/>
              </a:rPr>
              <a:pPr algn="r">
                <a:defRPr/>
              </a:pPr>
              <a:t>4</a:t>
            </a:fld>
            <a:endParaRPr lang="en-US" altLang="zh-CN" sz="1200">
              <a:latin typeface="+mn-lt"/>
              <a:ea typeface="+mn-ea"/>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5" name="幻灯片图像占位符 1"/>
          <p:cNvSpPr>
            <a:spLocks noGrp="1" noRot="1" noChangeAspect="1" noTextEdit="1"/>
          </p:cNvSpPr>
          <p:nvPr>
            <p:ph type="sldImg"/>
          </p:nvPr>
        </p:nvSpPr>
        <p:spPr bwMode="auto">
          <a:noFill/>
          <a:ln>
            <a:solidFill>
              <a:srgbClr val="000000"/>
            </a:solidFill>
            <a:miter lim="800000"/>
          </a:ln>
        </p:spPr>
      </p:sp>
      <p:sp>
        <p:nvSpPr>
          <p:cNvPr id="20582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8D11EC98-812C-4ED8-93E0-D27D3AE1063A}" type="slidenum">
              <a:rPr lang="zh-CN" altLang="en-US" sz="1200">
                <a:latin typeface="+mn-lt"/>
                <a:ea typeface="+mn-ea"/>
              </a:rPr>
              <a:pPr algn="r">
                <a:defRPr/>
              </a:pPr>
              <a:t>5</a:t>
            </a:fld>
            <a:endParaRPr lang="en-US" altLang="zh-CN" sz="1200">
              <a:latin typeface="+mn-lt"/>
              <a:ea typeface="+mn-ea"/>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3" name="幻灯片图像占位符 1"/>
          <p:cNvSpPr>
            <a:spLocks noGrp="1" noRot="1" noChangeAspect="1" noTextEdit="1"/>
          </p:cNvSpPr>
          <p:nvPr>
            <p:ph type="sldImg"/>
          </p:nvPr>
        </p:nvSpPr>
        <p:spPr bwMode="auto">
          <a:noFill/>
          <a:ln>
            <a:solidFill>
              <a:srgbClr val="000000"/>
            </a:solidFill>
            <a:miter lim="800000"/>
          </a:ln>
        </p:spPr>
      </p:sp>
      <p:sp>
        <p:nvSpPr>
          <p:cNvPr id="207874"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B097D3DA-E1E5-4B36-8144-572D266C9813}" type="slidenum">
              <a:rPr lang="zh-CN" altLang="en-US" sz="1200">
                <a:latin typeface="+mn-lt"/>
                <a:ea typeface="+mn-ea"/>
              </a:rPr>
              <a:pPr algn="r">
                <a:defRPr/>
              </a:pPr>
              <a:t>6</a:t>
            </a:fld>
            <a:endParaRPr lang="en-US" altLang="zh-CN" sz="1200">
              <a:latin typeface="+mn-lt"/>
              <a:ea typeface="+mn-ea"/>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1" name="幻灯片图像占位符 1"/>
          <p:cNvSpPr>
            <a:spLocks noGrp="1" noRot="1" noChangeAspect="1" noTextEdit="1"/>
          </p:cNvSpPr>
          <p:nvPr>
            <p:ph type="sldImg"/>
          </p:nvPr>
        </p:nvSpPr>
        <p:spPr bwMode="auto">
          <a:noFill/>
          <a:ln>
            <a:solidFill>
              <a:srgbClr val="000000"/>
            </a:solidFill>
            <a:miter lim="800000"/>
          </a:ln>
        </p:spPr>
      </p:sp>
      <p:sp>
        <p:nvSpPr>
          <p:cNvPr id="209922"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A545D957-1A86-4BBE-ACEC-46795A95EA86}" type="slidenum">
              <a:rPr lang="zh-CN" altLang="en-US" sz="1200">
                <a:latin typeface="+mn-lt"/>
                <a:ea typeface="+mn-ea"/>
              </a:rPr>
              <a:pPr algn="r">
                <a:defRPr/>
              </a:pPr>
              <a:t>7</a:t>
            </a:fld>
            <a:endParaRPr lang="en-US" altLang="zh-CN" sz="1200">
              <a:latin typeface="+mn-lt"/>
              <a:ea typeface="+mn-ea"/>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幻灯片图像占位符 1"/>
          <p:cNvSpPr>
            <a:spLocks noGrp="1" noRot="1" noChangeAspect="1" noTextEdit="1"/>
          </p:cNvSpPr>
          <p:nvPr>
            <p:ph type="sldImg"/>
          </p:nvPr>
        </p:nvSpPr>
        <p:spPr bwMode="auto">
          <a:noFill/>
          <a:ln>
            <a:solidFill>
              <a:srgbClr val="000000"/>
            </a:solidFill>
            <a:miter lim="800000"/>
          </a:ln>
        </p:spPr>
      </p:sp>
      <p:sp>
        <p:nvSpPr>
          <p:cNvPr id="211970"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17AE99CE-0278-4AC5-8220-70A307DA21E5}" type="slidenum">
              <a:rPr lang="zh-CN" altLang="en-US" sz="1200">
                <a:latin typeface="+mn-lt"/>
                <a:ea typeface="+mn-ea"/>
              </a:rPr>
              <a:pPr algn="r">
                <a:defRPr/>
              </a:pPr>
              <a:t>8</a:t>
            </a:fld>
            <a:endParaRPr lang="en-US" altLang="zh-CN" sz="1200">
              <a:latin typeface="+mn-lt"/>
              <a:ea typeface="+mn-e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3" name="幻灯片图像占位符 1"/>
          <p:cNvSpPr>
            <a:spLocks noGrp="1" noRot="1" noChangeAspect="1" noTextEdit="1"/>
          </p:cNvSpPr>
          <p:nvPr>
            <p:ph type="sldImg"/>
          </p:nvPr>
        </p:nvSpPr>
        <p:spPr bwMode="auto">
          <a:noFill/>
          <a:ln>
            <a:solidFill>
              <a:srgbClr val="000000"/>
            </a:solidFill>
            <a:miter lim="800000"/>
          </a:ln>
        </p:spPr>
      </p:sp>
      <p:sp>
        <p:nvSpPr>
          <p:cNvPr id="218114"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64515" name="灯片编号占位符 3"/>
          <p:cNvSpPr txBox="1">
            <a:spLocks noGrp="1"/>
          </p:cNvSpPr>
          <p:nvPr/>
        </p:nvSpPr>
        <p:spPr bwMode="auto">
          <a:xfrm>
            <a:off x="3884613" y="8685213"/>
            <a:ext cx="2971800" cy="457200"/>
          </a:xfrm>
          <a:prstGeom prst="rect">
            <a:avLst/>
          </a:prstGeom>
          <a:noFill/>
          <a:ln>
            <a:miter lim="800000"/>
          </a:ln>
        </p:spPr>
        <p:txBody>
          <a:bodyPr anchor="b"/>
          <a:lstStyle/>
          <a:p>
            <a:pPr algn="r">
              <a:defRPr/>
            </a:pPr>
            <a:fld id="{EB113E9C-ABCF-4C88-A3AA-FB6352D141F8}" type="slidenum">
              <a:rPr lang="zh-CN" altLang="en-US" sz="1200">
                <a:latin typeface="+mn-lt"/>
                <a:ea typeface="+mn-ea"/>
              </a:rPr>
              <a:pPr algn="r">
                <a:defRPr/>
              </a:pPr>
              <a:t>13</a:t>
            </a:fld>
            <a:endParaRPr lang="en-US" altLang="zh-CN" sz="1200">
              <a:latin typeface="+mn-lt"/>
              <a:ea typeface="+mn-ea"/>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281" y="2130426"/>
            <a:ext cx="10361851" cy="1470025"/>
          </a:xfrm>
        </p:spPr>
        <p:txBody>
          <a:bodyPr/>
          <a:lstStyle/>
          <a:p>
            <a:r>
              <a:rPr lang="zh-CN" altLang="en-US"/>
              <a:t>单击此处编辑母版标题样式</a:t>
            </a:r>
          </a:p>
        </p:txBody>
      </p:sp>
      <p:sp>
        <p:nvSpPr>
          <p:cNvPr id="3" name="副标题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678FFDE-3AC6-4489-A1DB-C1B4804EC7DC}"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ECD9D81-E889-4104-B4E7-0E9F94A70511}"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8049" y="274639"/>
            <a:ext cx="2742843"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521" y="274639"/>
            <a:ext cx="8025355"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73CD856F-E828-4EFB-A6A6-62C2C98B3CD2}"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61DE70B-381A-4DCA-BFDB-E493486AB9D3}"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2959" y="4406901"/>
            <a:ext cx="10361851"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971967E-13C1-4F45-B3E7-B0A67E082AF8}"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BA889A3C-8AC2-46BD-A73B-0C8890FA8E0D}"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8C02CD64-FD76-4927-8174-7DBB0E67E6AA}"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78ADC9FC-49E0-4F3C-9DC3-BAA37DC6BF18}"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656979CC-DCD0-4D52-80C5-544FE549E733}"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521" y="273050"/>
            <a:ext cx="4010562"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73C8FAD-DC26-4A2A-8968-1DD47627DC5C}"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406" y="4800600"/>
            <a:ext cx="7314248"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406" y="612775"/>
            <a:ext cx="7314248"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CA2ABE2E-7C34-45DA-9F88-FDF28E3F7A07}"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09600" y="274638"/>
            <a:ext cx="10971213" cy="1143000"/>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单击此处编辑母版标题样式</a:t>
            </a:r>
          </a:p>
        </p:txBody>
      </p:sp>
      <p:sp>
        <p:nvSpPr>
          <p:cNvPr id="1027" name="文本占位符 2"/>
          <p:cNvSpPr>
            <a:spLocks noGrp="1"/>
          </p:cNvSpPr>
          <p:nvPr>
            <p:ph type="body" idx="1"/>
          </p:nvPr>
        </p:nvSpPr>
        <p:spPr bwMode="auto">
          <a:xfrm>
            <a:off x="609600" y="1600200"/>
            <a:ext cx="10971213" cy="4525963"/>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5" name="页脚占位符 4"/>
          <p:cNvSpPr>
            <a:spLocks noGrp="1"/>
          </p:cNvSpPr>
          <p:nvPr>
            <p:ph type="ftr" sz="quarter" idx="3"/>
          </p:nvPr>
        </p:nvSpPr>
        <p:spPr>
          <a:xfrm>
            <a:off x="4165600" y="6356350"/>
            <a:ext cx="3859213" cy="365125"/>
          </a:xfrm>
          <a:prstGeom prst="rect">
            <a:avLst/>
          </a:prstGeom>
        </p:spPr>
        <p:txBody>
          <a:bodyPr vert="horz" lIns="91440" tIns="45720" rIns="91440" bIns="45720" rtlCol="0" anchor="ctr"/>
          <a:lstStyle>
            <a:lvl1pPr algn="ctr">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8736013" y="6356350"/>
            <a:ext cx="2844800" cy="365125"/>
          </a:xfrm>
          <a:prstGeom prst="rect">
            <a:avLst/>
          </a:prstGeom>
        </p:spPr>
        <p:txBody>
          <a:bodyPr vert="horz" lIns="91440" tIns="45720" rIns="91440" bIns="45720" rtlCol="0" anchor="ctr"/>
          <a:lstStyle>
            <a:lvl1pPr algn="r">
              <a:spcBef>
                <a:spcPts val="0"/>
              </a:spcBef>
              <a:spcAft>
                <a:spcPts val="0"/>
              </a:spcAft>
              <a:defRPr sz="1200">
                <a:solidFill>
                  <a:schemeClr val="tx1">
                    <a:tint val="75000"/>
                  </a:schemeClr>
                </a:solidFill>
                <a:latin typeface="+mn-lt"/>
                <a:ea typeface="+mn-ea"/>
              </a:defRPr>
            </a:lvl1pPr>
          </a:lstStyle>
          <a:p>
            <a:pPr>
              <a:defRPr/>
            </a:pPr>
            <a:fld id="{4F6999AC-929C-4723-AE2F-97442458AE64}"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5F6F7"/>
        </a:solidFill>
        <a:effectLst/>
      </p:bgPr>
    </p:bg>
    <p:spTree>
      <p:nvGrpSpPr>
        <p:cNvPr id="1" name=""/>
        <p:cNvGrpSpPr/>
        <p:nvPr/>
      </p:nvGrpSpPr>
      <p:grpSpPr>
        <a:xfrm>
          <a:off x="0" y="0"/>
          <a:ext cx="0" cy="0"/>
          <a:chOff x="0" y="0"/>
          <a:chExt cx="0" cy="0"/>
        </a:xfrm>
      </p:grpSpPr>
      <p:pic>
        <p:nvPicPr>
          <p:cNvPr id="2" name="Picture 5" descr="C:\Users\Administrator\Desktop\QQ截图20160521174539.png"/>
          <p:cNvPicPr>
            <a:picLocks noChangeAspect="1" noChangeArrowheads="1"/>
          </p:cNvPicPr>
          <p:nvPr/>
        </p:nvPicPr>
        <p:blipFill>
          <a:blip r:embed="rId3" cstate="print"/>
          <a:srcRect/>
          <a:stretch>
            <a:fillRect/>
          </a:stretch>
        </p:blipFill>
        <p:spPr bwMode="auto">
          <a:xfrm>
            <a:off x="0" y="-171450"/>
            <a:ext cx="12215813" cy="6856413"/>
          </a:xfrm>
          <a:prstGeom prst="rect">
            <a:avLst/>
          </a:prstGeom>
          <a:noFill/>
          <a:ln w="9525">
            <a:noFill/>
            <a:miter lim="800000"/>
            <a:headEnd/>
            <a:tailEnd/>
          </a:ln>
        </p:spPr>
      </p:pic>
      <p:sp>
        <p:nvSpPr>
          <p:cNvPr id="3" name="Round Diagonal Corner Rectangle 57"/>
          <p:cNvSpPr/>
          <p:nvPr/>
        </p:nvSpPr>
        <p:spPr>
          <a:xfrm>
            <a:off x="3790950" y="1052513"/>
            <a:ext cx="4657725" cy="4657725"/>
          </a:xfrm>
          <a:prstGeom prst="round2DiagRect">
            <a:avLst>
              <a:gd name="adj1" fmla="val 50000"/>
              <a:gd name="adj2" fmla="val 0"/>
            </a:avLst>
          </a:prstGeom>
          <a:solidFill>
            <a:schemeClr val="bg1">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bg-BG"/>
          </a:p>
        </p:txBody>
      </p:sp>
      <p:sp>
        <p:nvSpPr>
          <p:cNvPr id="4" name="Round Diagonal Corner Rectangle 4"/>
          <p:cNvSpPr/>
          <p:nvPr/>
        </p:nvSpPr>
        <p:spPr>
          <a:xfrm>
            <a:off x="4222750" y="1557338"/>
            <a:ext cx="3762375" cy="3762375"/>
          </a:xfrm>
          <a:prstGeom prst="round2DiagRect">
            <a:avLst>
              <a:gd name="adj1" fmla="val 50000"/>
              <a:gd name="adj2" fmla="val 0"/>
            </a:avLst>
          </a:pr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bg-BG"/>
          </a:p>
        </p:txBody>
      </p:sp>
      <p:grpSp>
        <p:nvGrpSpPr>
          <p:cNvPr id="5" name="组合 4"/>
          <p:cNvGrpSpPr/>
          <p:nvPr/>
        </p:nvGrpSpPr>
        <p:grpSpPr bwMode="auto">
          <a:xfrm>
            <a:off x="5375275" y="2708275"/>
            <a:ext cx="1871663" cy="521970"/>
            <a:chOff x="6096793" y="1196752"/>
            <a:chExt cx="503263" cy="521316"/>
          </a:xfrm>
        </p:grpSpPr>
        <p:sp>
          <p:nvSpPr>
            <p:cNvPr id="6" name="矩形 5"/>
            <p:cNvSpPr/>
            <p:nvPr/>
          </p:nvSpPr>
          <p:spPr>
            <a:xfrm>
              <a:off x="6096793" y="1196752"/>
              <a:ext cx="503263" cy="504193"/>
            </a:xfrm>
            <a:prstGeom prst="rect">
              <a:avLst/>
            </a:prstGeom>
            <a:no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196619" name="TextBox 59"/>
            <p:cNvSpPr>
              <a:spLocks noChangeArrowheads="1"/>
            </p:cNvSpPr>
            <p:nvPr/>
          </p:nvSpPr>
          <p:spPr bwMode="auto">
            <a:xfrm flipH="1">
              <a:off x="6096793" y="1196752"/>
              <a:ext cx="503263" cy="521316"/>
            </a:xfrm>
            <a:prstGeom prst="rect">
              <a:avLst/>
            </a:prstGeom>
            <a:noFill/>
            <a:ln w="9525">
              <a:noFill/>
              <a:miter lim="800000"/>
            </a:ln>
          </p:spPr>
          <p:txBody>
            <a:bodyPr>
              <a:spAutoFit/>
            </a:bodyPr>
            <a:lstStyle/>
            <a:p>
              <a:pPr algn="ctr" eaLnBrk="0" hangingPunct="0"/>
              <a:r>
                <a:rPr lang="zh-CN" altLang="en-US" sz="2800" b="1"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sym typeface="方正兰亭黑_GBK"/>
                </a:rPr>
                <a:t>项</a:t>
              </a:r>
              <a:r>
                <a:rPr lang="zh-CN" altLang="en-US" sz="2800" b="1"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sym typeface="方正兰亭黑_GBK"/>
                </a:rPr>
                <a:t>目五</a:t>
              </a:r>
              <a:endParaRPr lang="zh-CN" altLang="en-US" sz="2800" b="1"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sym typeface="方正兰亭黑_GBK"/>
              </a:endParaRPr>
            </a:p>
          </p:txBody>
        </p:sp>
      </p:grpSp>
      <p:sp>
        <p:nvSpPr>
          <p:cNvPr id="8" name="TextBox 64"/>
          <p:cNvSpPr>
            <a:spLocks noChangeArrowheads="1"/>
          </p:cNvSpPr>
          <p:nvPr/>
        </p:nvSpPr>
        <p:spPr bwMode="auto">
          <a:xfrm>
            <a:off x="4538663" y="3368675"/>
            <a:ext cx="3232150" cy="457200"/>
          </a:xfrm>
          <a:prstGeom prst="rect">
            <a:avLst/>
          </a:prstGeom>
          <a:noFill/>
          <a:ln w="9525">
            <a:noFill/>
            <a:miter lim="800000"/>
          </a:ln>
        </p:spPr>
        <p:txBody>
          <a:bodyPr wrap="none">
            <a:spAutoFit/>
          </a:bodyPr>
          <a:lstStyle/>
          <a:p>
            <a:pPr algn="ctr"/>
            <a:r>
              <a:rPr lang="zh-CN" altLang="en-US" sz="2400" b="1">
                <a:solidFill>
                  <a:schemeClr val="bg1"/>
                </a:solidFill>
                <a:latin typeface="微软雅黑" panose="020B0503020204020204" pitchFamily="34" charset="-122"/>
                <a:ea typeface="微软雅黑" panose="020B0503020204020204" pitchFamily="34" charset="-122"/>
                <a:sym typeface="方正兰亭黑_GBK"/>
              </a:rPr>
              <a:t>个人所得税核算及申报</a:t>
            </a:r>
            <a:endParaRPr lang="zh-CN" altLang="en-US" sz="2400" b="1">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9" name="矩形 8"/>
          <p:cNvSpPr/>
          <p:nvPr/>
        </p:nvSpPr>
        <p:spPr>
          <a:xfrm>
            <a:off x="8848725" y="-674688"/>
            <a:ext cx="2432050" cy="2432051"/>
          </a:xfrm>
          <a:prstGeom prst="rect">
            <a:avLst/>
          </a:prstGeom>
          <a:noFill/>
          <a:ln w="9525">
            <a:solidFill>
              <a:srgbClr val="FFFFFF">
                <a:alpha val="5098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10" name="矩形 9"/>
          <p:cNvSpPr/>
          <p:nvPr/>
        </p:nvSpPr>
        <p:spPr>
          <a:xfrm>
            <a:off x="10431463" y="-171450"/>
            <a:ext cx="2432050" cy="2432050"/>
          </a:xfrm>
          <a:prstGeom prst="rect">
            <a:avLst/>
          </a:prstGeom>
          <a:noFill/>
          <a:ln w="9525">
            <a:solidFill>
              <a:srgbClr val="FFFFFF">
                <a:alpha val="5098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11" name="矩形 10"/>
          <p:cNvSpPr/>
          <p:nvPr/>
        </p:nvSpPr>
        <p:spPr>
          <a:xfrm>
            <a:off x="11015663" y="573088"/>
            <a:ext cx="2432050" cy="2432050"/>
          </a:xfrm>
          <a:prstGeom prst="rect">
            <a:avLst/>
          </a:prstGeom>
          <a:noFill/>
          <a:ln w="9525">
            <a:solidFill>
              <a:srgbClr val="FFFFFF">
                <a:alpha val="5098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53"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 calcmode="lin" valueType="num">
                                      <p:cBhvr>
                                        <p:cTn id="10" dur="500" fill="hold"/>
                                        <p:tgtEl>
                                          <p:spTgt spid="3"/>
                                        </p:tgtEl>
                                        <p:attrNameLst>
                                          <p:attrName>ppt_w</p:attrName>
                                        </p:attrNameLst>
                                      </p:cBhvr>
                                      <p:tavLst>
                                        <p:tav tm="0">
                                          <p:val>
                                            <p:fltVal val="0"/>
                                          </p:val>
                                        </p:tav>
                                        <p:tav tm="100000">
                                          <p:val>
                                            <p:strVal val="#ppt_w"/>
                                          </p:val>
                                        </p:tav>
                                      </p:tavLst>
                                    </p:anim>
                                    <p:anim calcmode="lin" valueType="num">
                                      <p:cBhvr>
                                        <p:cTn id="11" dur="500" fill="hold"/>
                                        <p:tgtEl>
                                          <p:spTgt spid="3"/>
                                        </p:tgtEl>
                                        <p:attrNameLst>
                                          <p:attrName>ppt_h</p:attrName>
                                        </p:attrNameLst>
                                      </p:cBhvr>
                                      <p:tavLst>
                                        <p:tav tm="0">
                                          <p:val>
                                            <p:fltVal val="0"/>
                                          </p:val>
                                        </p:tav>
                                        <p:tav tm="100000">
                                          <p:val>
                                            <p:strVal val="#ppt_h"/>
                                          </p:val>
                                        </p:tav>
                                      </p:tavLst>
                                    </p:anim>
                                    <p:animEffect transition="in" filter="fade">
                                      <p:cBhvr>
                                        <p:cTn id="12" dur="500"/>
                                        <p:tgtEl>
                                          <p:spTgt spid="3"/>
                                        </p:tgtEl>
                                      </p:cBhvr>
                                    </p:animEffect>
                                  </p:childTnLst>
                                </p:cTn>
                              </p:par>
                            </p:childTnLst>
                          </p:cTn>
                        </p:par>
                        <p:par>
                          <p:cTn id="13" fill="hold">
                            <p:stCondLst>
                              <p:cond delay="500"/>
                            </p:stCondLst>
                            <p:childTnLst>
                              <p:par>
                                <p:cTn id="14" presetID="53" presetClass="entr" presetSubtype="16"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ppt_w</p:attrName>
                                        </p:attrNameLst>
                                      </p:cBhvr>
                                      <p:tavLst>
                                        <p:tav tm="0">
                                          <p:val>
                                            <p:fltVal val="0"/>
                                          </p:val>
                                        </p:tav>
                                        <p:tav tm="100000">
                                          <p:val>
                                            <p:strVal val="#ppt_w"/>
                                          </p:val>
                                        </p:tav>
                                      </p:tavLst>
                                    </p:anim>
                                    <p:anim calcmode="lin" valueType="num">
                                      <p:cBhvr>
                                        <p:cTn id="17" dur="500" fill="hold"/>
                                        <p:tgtEl>
                                          <p:spTgt spid="4"/>
                                        </p:tgtEl>
                                        <p:attrNameLst>
                                          <p:attrName>ppt_h</p:attrName>
                                        </p:attrNameLst>
                                      </p:cBhvr>
                                      <p:tavLst>
                                        <p:tav tm="0">
                                          <p:val>
                                            <p:fltVal val="0"/>
                                          </p:val>
                                        </p:tav>
                                        <p:tav tm="100000">
                                          <p:val>
                                            <p:strVal val="#ppt_h"/>
                                          </p:val>
                                        </p:tav>
                                      </p:tavLst>
                                    </p:anim>
                                    <p:animEffect transition="in" filter="fade">
                                      <p:cBhvr>
                                        <p:cTn id="18" dur="500"/>
                                        <p:tgtEl>
                                          <p:spTgt spid="4"/>
                                        </p:tgtEl>
                                      </p:cBhvr>
                                    </p:animEffect>
                                  </p:childTnLst>
                                </p:cTn>
                              </p:par>
                            </p:childTnLst>
                          </p:cTn>
                        </p:par>
                        <p:par>
                          <p:cTn id="19" fill="hold">
                            <p:stCondLst>
                              <p:cond delay="1000"/>
                            </p:stCondLst>
                            <p:childTnLst>
                              <p:par>
                                <p:cTn id="20" presetID="42" presetClass="entr" presetSubtype="0"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1000"/>
                                        <p:tgtEl>
                                          <p:spTgt spid="5"/>
                                        </p:tgtEl>
                                      </p:cBhvr>
                                    </p:animEffect>
                                    <p:anim calcmode="lin" valueType="num">
                                      <p:cBhvr>
                                        <p:cTn id="23" dur="1000" fill="hold"/>
                                        <p:tgtEl>
                                          <p:spTgt spid="5"/>
                                        </p:tgtEl>
                                        <p:attrNameLst>
                                          <p:attrName>ppt_x</p:attrName>
                                        </p:attrNameLst>
                                      </p:cBhvr>
                                      <p:tavLst>
                                        <p:tav tm="0">
                                          <p:val>
                                            <p:strVal val="#ppt_x"/>
                                          </p:val>
                                        </p:tav>
                                        <p:tav tm="100000">
                                          <p:val>
                                            <p:strVal val="#ppt_x"/>
                                          </p:val>
                                        </p:tav>
                                      </p:tavLst>
                                    </p:anim>
                                    <p:anim calcmode="lin" valueType="num">
                                      <p:cBhvr>
                                        <p:cTn id="24" dur="1000" fill="hold"/>
                                        <p:tgtEl>
                                          <p:spTgt spid="5"/>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53" presetClass="entr" presetSubtype="16"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par>
                                <p:cTn id="31" presetID="2" presetClass="entr" presetSubtype="3" fill="hold" grpId="0" nodeType="withEffect">
                                  <p:stCondLst>
                                    <p:cond delay="1250"/>
                                  </p:stCondLs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1+#ppt_w/2"/>
                                          </p:val>
                                        </p:tav>
                                        <p:tav tm="100000">
                                          <p:val>
                                            <p:strVal val="#ppt_x"/>
                                          </p:val>
                                        </p:tav>
                                      </p:tavLst>
                                    </p:anim>
                                    <p:anim calcmode="lin" valueType="num">
                                      <p:cBhvr additive="base">
                                        <p:cTn id="34" dur="500" fill="hold"/>
                                        <p:tgtEl>
                                          <p:spTgt spid="9"/>
                                        </p:tgtEl>
                                        <p:attrNameLst>
                                          <p:attrName>ppt_y</p:attrName>
                                        </p:attrNameLst>
                                      </p:cBhvr>
                                      <p:tavLst>
                                        <p:tav tm="0">
                                          <p:val>
                                            <p:strVal val="0-#ppt_h/2"/>
                                          </p:val>
                                        </p:tav>
                                        <p:tav tm="100000">
                                          <p:val>
                                            <p:strVal val="#ppt_y"/>
                                          </p:val>
                                        </p:tav>
                                      </p:tavLst>
                                    </p:anim>
                                  </p:childTnLst>
                                </p:cTn>
                              </p:par>
                              <p:par>
                                <p:cTn id="35" presetID="2" presetClass="entr" presetSubtype="3" fill="hold" grpId="0" nodeType="withEffect">
                                  <p:stCondLst>
                                    <p:cond delay="125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1+#ppt_w/2"/>
                                          </p:val>
                                        </p:tav>
                                        <p:tav tm="100000">
                                          <p:val>
                                            <p:strVal val="#ppt_x"/>
                                          </p:val>
                                        </p:tav>
                                      </p:tavLst>
                                    </p:anim>
                                    <p:anim calcmode="lin" valueType="num">
                                      <p:cBhvr additive="base">
                                        <p:cTn id="38" dur="500" fill="hold"/>
                                        <p:tgtEl>
                                          <p:spTgt spid="10"/>
                                        </p:tgtEl>
                                        <p:attrNameLst>
                                          <p:attrName>ppt_y</p:attrName>
                                        </p:attrNameLst>
                                      </p:cBhvr>
                                      <p:tavLst>
                                        <p:tav tm="0">
                                          <p:val>
                                            <p:strVal val="0-#ppt_h/2"/>
                                          </p:val>
                                        </p:tav>
                                        <p:tav tm="100000">
                                          <p:val>
                                            <p:strVal val="#ppt_y"/>
                                          </p:val>
                                        </p:tav>
                                      </p:tavLst>
                                    </p:anim>
                                  </p:childTnLst>
                                </p:cTn>
                              </p:par>
                              <p:par>
                                <p:cTn id="39" presetID="2" presetClass="entr" presetSubtype="3" fill="hold" grpId="0" nodeType="withEffect">
                                  <p:stCondLst>
                                    <p:cond delay="125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1+#ppt_w/2"/>
                                          </p:val>
                                        </p:tav>
                                        <p:tav tm="100000">
                                          <p:val>
                                            <p:strVal val="#ppt_x"/>
                                          </p:val>
                                        </p:tav>
                                      </p:tavLst>
                                    </p:anim>
                                    <p:anim calcmode="lin" valueType="num">
                                      <p:cBhvr additive="base">
                                        <p:cTn id="42"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圆角矩形 26"/>
          <p:cNvSpPr/>
          <p:nvPr/>
        </p:nvSpPr>
        <p:spPr>
          <a:xfrm>
            <a:off x="406400" y="2133600"/>
            <a:ext cx="3500438" cy="321468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zh-CN">
              <a:solidFill>
                <a:srgbClr val="FFFFFF"/>
              </a:solidFill>
            </a:endParaRPr>
          </a:p>
          <a:p>
            <a:pPr algn="ctr">
              <a:defRPr/>
            </a:pPr>
            <a:endParaRPr lang="en-US" altLang="zh-CN">
              <a:solidFill>
                <a:srgbClr val="FFFFFF"/>
              </a:solidFill>
            </a:endParaRPr>
          </a:p>
          <a:p>
            <a:pPr algn="ctr">
              <a:defRPr/>
            </a:pPr>
            <a:endParaRPr lang="en-US" altLang="zh-CN">
              <a:solidFill>
                <a:srgbClr val="FFFFFF"/>
              </a:solidFill>
            </a:endParaRPr>
          </a:p>
          <a:p>
            <a:pPr algn="ctr">
              <a:defRPr/>
            </a:pPr>
            <a:endParaRPr lang="en-US" altLang="zh-CN">
              <a:solidFill>
                <a:srgbClr val="FFFFFF"/>
              </a:solidFill>
            </a:endParaRPr>
          </a:p>
          <a:p>
            <a:pPr algn="ctr">
              <a:defRPr/>
            </a:pPr>
            <a:endParaRPr lang="en-US" altLang="zh-CN">
              <a:solidFill>
                <a:srgbClr val="FFFFFF"/>
              </a:solidFill>
            </a:endParaRPr>
          </a:p>
          <a:p>
            <a:pPr algn="ctr">
              <a:defRPr/>
            </a:pPr>
            <a:endParaRPr lang="en-US" altLang="zh-CN">
              <a:solidFill>
                <a:srgbClr val="FFFFFF"/>
              </a:solidFill>
            </a:endParaRPr>
          </a:p>
          <a:p>
            <a:pPr algn="ctr">
              <a:defRPr/>
            </a:pPr>
            <a:endParaRPr lang="en-US" altLang="zh-CN">
              <a:solidFill>
                <a:srgbClr val="FFFFFF"/>
              </a:solidFill>
            </a:endParaRPr>
          </a:p>
          <a:p>
            <a:pPr algn="ctr">
              <a:defRPr/>
            </a:pPr>
            <a:endParaRPr lang="en-US" altLang="zh-CN">
              <a:solidFill>
                <a:srgbClr val="FFFFFF"/>
              </a:solidFill>
            </a:endParaRPr>
          </a:p>
          <a:p>
            <a:pPr algn="ctr">
              <a:defRPr/>
            </a:pPr>
            <a:r>
              <a:rPr lang="zh-CN" altLang="en-US" sz="2000" b="1">
                <a:solidFill>
                  <a:srgbClr val="396499"/>
                </a:solidFill>
                <a:latin typeface="黑体" panose="02010609060101010101" charset="-122"/>
                <a:ea typeface="黑体" panose="02010609060101010101" charset="-122"/>
              </a:rPr>
              <a:t>综合所得</a:t>
            </a:r>
          </a:p>
        </p:txBody>
      </p:sp>
      <p:grpSp>
        <p:nvGrpSpPr>
          <p:cNvPr id="214018" name="组合 3"/>
          <p:cNvGrpSpPr/>
          <p:nvPr/>
        </p:nvGrpSpPr>
        <p:grpSpPr bwMode="auto">
          <a:xfrm>
            <a:off x="-28575" y="-26988"/>
            <a:ext cx="12218988" cy="1022351"/>
            <a:chOff x="-28575" y="3703045"/>
            <a:chExt cx="12316469" cy="1022099"/>
          </a:xfrm>
        </p:grpSpPr>
        <p:sp>
          <p:nvSpPr>
            <p:cNvPr id="3" name="矩形 4"/>
            <p:cNvSpPr/>
            <p:nvPr/>
          </p:nvSpPr>
          <p:spPr>
            <a:xfrm>
              <a:off x="5061550" y="4096649"/>
              <a:ext cx="7226344" cy="628495"/>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4"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5" name="矩形 4"/>
            <p:cNvSpPr/>
            <p:nvPr/>
          </p:nvSpPr>
          <p:spPr>
            <a:xfrm flipH="1">
              <a:off x="-28575" y="3742723"/>
              <a:ext cx="5184534" cy="964962"/>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grpSp>
        <p:nvGrpSpPr>
          <p:cNvPr id="214019" name="Group 55"/>
          <p:cNvGrpSpPr/>
          <p:nvPr/>
        </p:nvGrpSpPr>
        <p:grpSpPr bwMode="auto">
          <a:xfrm>
            <a:off x="3451225" y="214313"/>
            <a:ext cx="3876675" cy="750887"/>
            <a:chOff x="2389" y="92"/>
            <a:chExt cx="1722" cy="473"/>
          </a:xfrm>
        </p:grpSpPr>
        <p:grpSp>
          <p:nvGrpSpPr>
            <p:cNvPr id="7" name="组合 35"/>
            <p:cNvGrpSpPr/>
            <p:nvPr/>
          </p:nvGrpSpPr>
          <p:grpSpPr>
            <a:xfrm>
              <a:off x="2389" y="92"/>
              <a:ext cx="1722" cy="357"/>
              <a:chOff x="1884464" y="2299813"/>
              <a:chExt cx="1623874" cy="1623875"/>
            </a:xfrm>
            <a:solidFill>
              <a:srgbClr val="6BDBCF"/>
            </a:solidFill>
          </p:grpSpPr>
          <p:sp>
            <p:nvSpPr>
              <p:cNvPr id="9" name="Rectángulo redondeado 38"/>
              <p:cNvSpPr/>
              <p:nvPr/>
            </p:nvSpPr>
            <p:spPr>
              <a:xfrm>
                <a:off x="1884464" y="2299813"/>
                <a:ext cx="1623874" cy="1623875"/>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10"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14032" name="Text Box 57"/>
            <p:cNvSpPr txBox="1">
              <a:spLocks noChangeArrowheads="1"/>
            </p:cNvSpPr>
            <p:nvPr/>
          </p:nvSpPr>
          <p:spPr bwMode="auto">
            <a:xfrm>
              <a:off x="2615" y="119"/>
              <a:ext cx="1270" cy="446"/>
            </a:xfrm>
            <a:prstGeom prst="rect">
              <a:avLst/>
            </a:prstGeom>
            <a:noFill/>
            <a:ln w="9525">
              <a:noFill/>
              <a:miter lim="800000"/>
            </a:ln>
          </p:spPr>
          <p:txBody>
            <a:bodyPr>
              <a:spAutoFit/>
            </a:bodyPr>
            <a:lstStyle/>
            <a:p>
              <a:pPr>
                <a:spcBef>
                  <a:spcPct val="50000"/>
                </a:spcBef>
              </a:pPr>
              <a:r>
                <a:rPr lang="zh-CN" altLang="en-US" sz="2000" b="1"/>
                <a:t>三、 个人所得税税率</a:t>
              </a:r>
            </a:p>
          </p:txBody>
        </p:sp>
      </p:grpSp>
      <p:sp>
        <p:nvSpPr>
          <p:cNvPr id="22" name="AutoShape 60"/>
          <p:cNvSpPr>
            <a:spLocks noChangeArrowheads="1"/>
          </p:cNvSpPr>
          <p:nvPr/>
        </p:nvSpPr>
        <p:spPr bwMode="auto">
          <a:xfrm>
            <a:off x="5375275" y="1700213"/>
            <a:ext cx="6553200" cy="3960812"/>
          </a:xfrm>
          <a:prstGeom prst="roundRect">
            <a:avLst>
              <a:gd name="adj" fmla="val 16667"/>
            </a:avLst>
          </a:prstGeom>
          <a:solidFill>
            <a:srgbClr val="CCFFCC"/>
          </a:solidFill>
          <a:ln w="9525">
            <a:solidFill>
              <a:schemeClr val="tx1"/>
            </a:solidFill>
            <a:round/>
          </a:ln>
        </p:spPr>
        <p:txBody>
          <a:bodyPr wrap="none" anchor="ctr"/>
          <a:lstStyle/>
          <a:p>
            <a:pPr algn="ctr"/>
            <a:endParaRPr lang="zh-CN" altLang="en-US"/>
          </a:p>
        </p:txBody>
      </p:sp>
      <p:sp>
        <p:nvSpPr>
          <p:cNvPr id="23" name="圆角矩形 22"/>
          <p:cNvSpPr/>
          <p:nvPr/>
        </p:nvSpPr>
        <p:spPr>
          <a:xfrm>
            <a:off x="695325" y="2708275"/>
            <a:ext cx="1214438" cy="64293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solidFill>
                  <a:srgbClr val="396499"/>
                </a:solidFill>
              </a:rPr>
              <a:t>工资薪金</a:t>
            </a:r>
          </a:p>
        </p:txBody>
      </p:sp>
      <p:sp>
        <p:nvSpPr>
          <p:cNvPr id="24" name="圆角矩形 23"/>
          <p:cNvSpPr/>
          <p:nvPr/>
        </p:nvSpPr>
        <p:spPr>
          <a:xfrm>
            <a:off x="2351088" y="2708275"/>
            <a:ext cx="1214437" cy="64293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solidFill>
                  <a:srgbClr val="396499"/>
                </a:solidFill>
              </a:rPr>
              <a:t>劳务报酬</a:t>
            </a:r>
          </a:p>
        </p:txBody>
      </p:sp>
      <p:sp>
        <p:nvSpPr>
          <p:cNvPr id="25" name="圆角矩形 24"/>
          <p:cNvSpPr/>
          <p:nvPr/>
        </p:nvSpPr>
        <p:spPr>
          <a:xfrm>
            <a:off x="695325" y="3716338"/>
            <a:ext cx="1214438" cy="642937"/>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solidFill>
                  <a:srgbClr val="396499"/>
                </a:solidFill>
              </a:rPr>
              <a:t>稿酬</a:t>
            </a:r>
          </a:p>
        </p:txBody>
      </p:sp>
      <p:sp>
        <p:nvSpPr>
          <p:cNvPr id="26" name="圆角矩形 25"/>
          <p:cNvSpPr/>
          <p:nvPr/>
        </p:nvSpPr>
        <p:spPr>
          <a:xfrm>
            <a:off x="2351088" y="3716338"/>
            <a:ext cx="1214437" cy="642937"/>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solidFill>
                  <a:srgbClr val="396499"/>
                </a:solidFill>
              </a:rPr>
              <a:t>特许权</a:t>
            </a:r>
            <a:endParaRPr lang="en-US" altLang="zh-CN" b="1" dirty="0">
              <a:solidFill>
                <a:srgbClr val="396499"/>
              </a:solidFill>
            </a:endParaRPr>
          </a:p>
          <a:p>
            <a:pPr algn="ctr">
              <a:defRPr/>
            </a:pPr>
            <a:r>
              <a:rPr lang="zh-CN" altLang="en-US" b="1" dirty="0">
                <a:solidFill>
                  <a:srgbClr val="396499"/>
                </a:solidFill>
              </a:rPr>
              <a:t>使用费</a:t>
            </a:r>
          </a:p>
        </p:txBody>
      </p:sp>
      <p:sp>
        <p:nvSpPr>
          <p:cNvPr id="28" name="右箭头 27"/>
          <p:cNvSpPr/>
          <p:nvPr/>
        </p:nvSpPr>
        <p:spPr>
          <a:xfrm>
            <a:off x="4094163" y="3429000"/>
            <a:ext cx="1285875" cy="5000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pic>
        <p:nvPicPr>
          <p:cNvPr id="216080" name="Picture 16" descr="微信图片_20190508120509"/>
          <p:cNvPicPr>
            <a:picLocks noChangeAspect="1" noChangeArrowheads="1"/>
          </p:cNvPicPr>
          <p:nvPr/>
        </p:nvPicPr>
        <p:blipFill>
          <a:blip r:embed="rId2" cstate="print"/>
          <a:srcRect/>
          <a:stretch>
            <a:fillRect/>
          </a:stretch>
        </p:blipFill>
        <p:spPr bwMode="auto">
          <a:xfrm>
            <a:off x="5662613" y="2349500"/>
            <a:ext cx="6121400" cy="2846388"/>
          </a:xfrm>
          <a:prstGeom prst="rect">
            <a:avLst/>
          </a:prstGeom>
          <a:noFill/>
          <a:ln w="9525">
            <a:noFill/>
            <a:miter lim="800000"/>
            <a:headEnd/>
            <a:tailEnd/>
          </a:ln>
        </p:spPr>
      </p:pic>
      <p:sp>
        <p:nvSpPr>
          <p:cNvPr id="216081" name="Text Box 17"/>
          <p:cNvSpPr txBox="1">
            <a:spLocks noChangeArrowheads="1"/>
          </p:cNvSpPr>
          <p:nvPr/>
        </p:nvSpPr>
        <p:spPr bwMode="auto">
          <a:xfrm>
            <a:off x="5735638" y="1844675"/>
            <a:ext cx="6121400" cy="396875"/>
          </a:xfrm>
          <a:prstGeom prst="rect">
            <a:avLst/>
          </a:prstGeom>
          <a:noFill/>
          <a:ln w="9525">
            <a:noFill/>
            <a:miter lim="800000"/>
          </a:ln>
        </p:spPr>
        <p:txBody>
          <a:bodyPr>
            <a:spAutoFit/>
          </a:bodyPr>
          <a:lstStyle/>
          <a:p>
            <a:pPr>
              <a:spcBef>
                <a:spcPct val="50000"/>
              </a:spcBef>
            </a:pPr>
            <a:r>
              <a:rPr lang="zh-CN" altLang="en-US" sz="2000" b="1">
                <a:ea typeface="黑体" panose="02010609060101010101" charset="-122"/>
              </a:rPr>
              <a:t>工资薪金</a:t>
            </a:r>
            <a:r>
              <a:rPr lang="en-US" altLang="zh-CN" sz="2000" b="1">
                <a:latin typeface="黑体" panose="02010609060101010101" charset="-122"/>
                <a:ea typeface="黑体" panose="02010609060101010101" charset="-122"/>
              </a:rPr>
              <a:t>—</a:t>
            </a:r>
            <a:r>
              <a:rPr lang="zh-CN" altLang="en-US" sz="2000" b="1">
                <a:ea typeface="黑体" panose="02010609060101010101" charset="-122"/>
              </a:rPr>
              <a:t>七级超额累进税率（累计预扣按年计征）</a:t>
            </a:r>
          </a:p>
        </p:txBody>
      </p:sp>
      <p:sp>
        <p:nvSpPr>
          <p:cNvPr id="214028" name="Text Box 18"/>
          <p:cNvSpPr txBox="1">
            <a:spLocks noChangeArrowheads="1"/>
          </p:cNvSpPr>
          <p:nvPr/>
        </p:nvSpPr>
        <p:spPr bwMode="auto">
          <a:xfrm>
            <a:off x="477838" y="1125538"/>
            <a:ext cx="4752975" cy="366712"/>
          </a:xfrm>
          <a:prstGeom prst="rect">
            <a:avLst/>
          </a:prstGeom>
          <a:noFill/>
          <a:ln w="9525">
            <a:noFill/>
            <a:miter lim="800000"/>
          </a:ln>
        </p:spPr>
        <p:txBody>
          <a:bodyPr>
            <a:spAutoFit/>
          </a:bodyPr>
          <a:lstStyle/>
          <a:p>
            <a:pPr>
              <a:spcBef>
                <a:spcPct val="50000"/>
              </a:spcBef>
            </a:pPr>
            <a:r>
              <a:rPr lang="zh-CN" altLang="en-US" b="1"/>
              <a:t>（一）居民纳税人综合所得：</a:t>
            </a:r>
          </a:p>
        </p:txBody>
      </p:sp>
      <p:sp>
        <p:nvSpPr>
          <p:cNvPr id="216083" name="Text Box 19"/>
          <p:cNvSpPr txBox="1">
            <a:spLocks noChangeArrowheads="1"/>
          </p:cNvSpPr>
          <p:nvPr/>
        </p:nvSpPr>
        <p:spPr bwMode="auto">
          <a:xfrm>
            <a:off x="6527800" y="1844675"/>
            <a:ext cx="3960813" cy="396875"/>
          </a:xfrm>
          <a:prstGeom prst="rect">
            <a:avLst/>
          </a:prstGeom>
          <a:noFill/>
          <a:ln w="9525">
            <a:noFill/>
            <a:miter lim="800000"/>
          </a:ln>
        </p:spPr>
        <p:txBody>
          <a:bodyPr>
            <a:spAutoFit/>
          </a:bodyPr>
          <a:lstStyle/>
          <a:p>
            <a:pPr>
              <a:spcBef>
                <a:spcPct val="50000"/>
              </a:spcBef>
            </a:pPr>
            <a:r>
              <a:rPr lang="zh-CN" altLang="en-US" sz="2000" b="1">
                <a:ea typeface="黑体" panose="02010609060101010101" charset="-122"/>
              </a:rPr>
              <a:t>劳务报酬</a:t>
            </a:r>
            <a:r>
              <a:rPr lang="en-US" altLang="zh-CN" sz="2000" b="1">
                <a:latin typeface="黑体" panose="02010609060101010101" charset="-122"/>
                <a:ea typeface="黑体" panose="02010609060101010101" charset="-122"/>
              </a:rPr>
              <a:t>—</a:t>
            </a:r>
            <a:r>
              <a:rPr lang="zh-CN" altLang="en-US" sz="2000" b="1">
                <a:ea typeface="黑体" panose="02010609060101010101" charset="-122"/>
              </a:rPr>
              <a:t>预扣税率表</a:t>
            </a:r>
          </a:p>
        </p:txBody>
      </p:sp>
      <p:pic>
        <p:nvPicPr>
          <p:cNvPr id="216084" name="Picture 20" descr="1"/>
          <p:cNvPicPr>
            <a:picLocks noChangeAspect="1" noChangeArrowheads="1"/>
          </p:cNvPicPr>
          <p:nvPr/>
        </p:nvPicPr>
        <p:blipFill>
          <a:blip r:embed="rId3" cstate="print"/>
          <a:srcRect/>
          <a:stretch>
            <a:fillRect/>
          </a:stretch>
        </p:blipFill>
        <p:spPr bwMode="auto">
          <a:xfrm>
            <a:off x="5591175" y="2492375"/>
            <a:ext cx="6265863" cy="19431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blinds(horizontal)">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blinds(horizontal)">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blinds(horizontal)">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blinds(horizontal)">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16081"/>
                                        </p:tgtEl>
                                        <p:attrNameLst>
                                          <p:attrName>style.visibility</p:attrName>
                                        </p:attrNameLst>
                                      </p:cBhvr>
                                      <p:to>
                                        <p:strVal val="visible"/>
                                      </p:to>
                                    </p:set>
                                    <p:animEffect transition="in" filter="blinds(horizontal)">
                                      <p:cBhvr>
                                        <p:cTn id="27" dur="500"/>
                                        <p:tgtEl>
                                          <p:spTgt spid="21608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16080"/>
                                        </p:tgtEl>
                                        <p:attrNameLst>
                                          <p:attrName>style.visibility</p:attrName>
                                        </p:attrNameLst>
                                      </p:cBhvr>
                                      <p:to>
                                        <p:strVal val="visible"/>
                                      </p:to>
                                    </p:set>
                                    <p:animEffect transition="in" filter="blinds(horizontal)">
                                      <p:cBhvr>
                                        <p:cTn id="32" dur="500"/>
                                        <p:tgtEl>
                                          <p:spTgt spid="21608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xit" presetSubtype="10" fill="hold" grpId="1" nodeType="clickEffect">
                                  <p:stCondLst>
                                    <p:cond delay="0"/>
                                  </p:stCondLst>
                                  <p:childTnLst>
                                    <p:animEffect transition="out" filter="blinds(horizontal)">
                                      <p:cBhvr>
                                        <p:cTn id="36" dur="500"/>
                                        <p:tgtEl>
                                          <p:spTgt spid="216081"/>
                                        </p:tgtEl>
                                      </p:cBhvr>
                                    </p:animEffect>
                                    <p:set>
                                      <p:cBhvr>
                                        <p:cTn id="37" dur="1" fill="hold">
                                          <p:stCondLst>
                                            <p:cond delay="499"/>
                                          </p:stCondLst>
                                        </p:cTn>
                                        <p:tgtEl>
                                          <p:spTgt spid="216081"/>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3" presetClass="exit" presetSubtype="10" fill="hold" nodeType="clickEffect">
                                  <p:stCondLst>
                                    <p:cond delay="0"/>
                                  </p:stCondLst>
                                  <p:childTnLst>
                                    <p:animEffect transition="out" filter="blinds(horizontal)">
                                      <p:cBhvr>
                                        <p:cTn id="41" dur="500"/>
                                        <p:tgtEl>
                                          <p:spTgt spid="216080"/>
                                        </p:tgtEl>
                                      </p:cBhvr>
                                    </p:animEffect>
                                    <p:set>
                                      <p:cBhvr>
                                        <p:cTn id="42" dur="1" fill="hold">
                                          <p:stCondLst>
                                            <p:cond delay="499"/>
                                          </p:stCondLst>
                                        </p:cTn>
                                        <p:tgtEl>
                                          <p:spTgt spid="216080"/>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blinds(horizontal)">
                                      <p:cBhvr>
                                        <p:cTn id="47" dur="500"/>
                                        <p:tgtEl>
                                          <p:spTgt spid="24"/>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blinds(horizontal)">
                                      <p:cBhvr>
                                        <p:cTn id="52" dur="500"/>
                                        <p:tgtEl>
                                          <p:spTgt spid="25"/>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blinds(horizontal)">
                                      <p:cBhvr>
                                        <p:cTn id="57" dur="500"/>
                                        <p:tgtEl>
                                          <p:spTgt spid="26"/>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16083"/>
                                        </p:tgtEl>
                                        <p:attrNameLst>
                                          <p:attrName>style.visibility</p:attrName>
                                        </p:attrNameLst>
                                      </p:cBhvr>
                                      <p:to>
                                        <p:strVal val="visible"/>
                                      </p:to>
                                    </p:set>
                                    <p:animEffect transition="in" filter="blinds(horizontal)">
                                      <p:cBhvr>
                                        <p:cTn id="62" dur="500"/>
                                        <p:tgtEl>
                                          <p:spTgt spid="216083"/>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216084"/>
                                        </p:tgtEl>
                                        <p:attrNameLst>
                                          <p:attrName>style.visibility</p:attrName>
                                        </p:attrNameLst>
                                      </p:cBhvr>
                                      <p:to>
                                        <p:strVal val="visible"/>
                                      </p:to>
                                    </p:set>
                                    <p:animEffect transition="in" filter="blinds(horizontal)">
                                      <p:cBhvr>
                                        <p:cTn id="67" dur="500"/>
                                        <p:tgtEl>
                                          <p:spTgt spid="2160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2" grpId="0" animBg="1"/>
      <p:bldP spid="23" grpId="0" animBg="1"/>
      <p:bldP spid="24" grpId="0" animBg="1"/>
      <p:bldP spid="25" grpId="0" animBg="1"/>
      <p:bldP spid="26" grpId="0" animBg="1"/>
      <p:bldP spid="28" grpId="0" animBg="1"/>
      <p:bldP spid="216081" grpId="0"/>
      <p:bldP spid="216081" grpId="1"/>
      <p:bldP spid="21608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圆角矩形 26"/>
          <p:cNvSpPr/>
          <p:nvPr/>
        </p:nvSpPr>
        <p:spPr>
          <a:xfrm>
            <a:off x="334963" y="2276475"/>
            <a:ext cx="3500437" cy="321468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zh-CN">
              <a:solidFill>
                <a:srgbClr val="FFFFFF"/>
              </a:solidFill>
            </a:endParaRPr>
          </a:p>
          <a:p>
            <a:pPr algn="ctr">
              <a:defRPr/>
            </a:pPr>
            <a:endParaRPr lang="en-US" altLang="zh-CN">
              <a:solidFill>
                <a:srgbClr val="FFFFFF"/>
              </a:solidFill>
            </a:endParaRPr>
          </a:p>
          <a:p>
            <a:pPr algn="ctr">
              <a:defRPr/>
            </a:pPr>
            <a:endParaRPr lang="en-US" altLang="zh-CN">
              <a:solidFill>
                <a:srgbClr val="FFFFFF"/>
              </a:solidFill>
            </a:endParaRPr>
          </a:p>
          <a:p>
            <a:pPr algn="ctr">
              <a:defRPr/>
            </a:pPr>
            <a:endParaRPr lang="en-US" altLang="zh-CN">
              <a:solidFill>
                <a:srgbClr val="FFFFFF"/>
              </a:solidFill>
            </a:endParaRPr>
          </a:p>
          <a:p>
            <a:pPr algn="ctr">
              <a:defRPr/>
            </a:pPr>
            <a:endParaRPr lang="en-US" altLang="zh-CN">
              <a:solidFill>
                <a:srgbClr val="FFFFFF"/>
              </a:solidFill>
            </a:endParaRPr>
          </a:p>
          <a:p>
            <a:pPr algn="ctr">
              <a:defRPr/>
            </a:pPr>
            <a:endParaRPr lang="en-US" altLang="zh-CN">
              <a:solidFill>
                <a:srgbClr val="FFFFFF"/>
              </a:solidFill>
            </a:endParaRPr>
          </a:p>
          <a:p>
            <a:pPr algn="ctr">
              <a:defRPr/>
            </a:pPr>
            <a:endParaRPr lang="en-US" altLang="zh-CN">
              <a:solidFill>
                <a:srgbClr val="FFFFFF"/>
              </a:solidFill>
            </a:endParaRPr>
          </a:p>
          <a:p>
            <a:pPr algn="ctr">
              <a:defRPr/>
            </a:pPr>
            <a:endParaRPr lang="en-US" altLang="zh-CN">
              <a:solidFill>
                <a:srgbClr val="FFFFFF"/>
              </a:solidFill>
            </a:endParaRPr>
          </a:p>
          <a:p>
            <a:pPr algn="ctr">
              <a:defRPr/>
            </a:pPr>
            <a:r>
              <a:rPr lang="zh-CN" altLang="en-US" sz="2400" b="1">
                <a:solidFill>
                  <a:srgbClr val="396499"/>
                </a:solidFill>
                <a:latin typeface="黑体" panose="02010609060101010101" charset="-122"/>
                <a:ea typeface="黑体" panose="02010609060101010101" charset="-122"/>
              </a:rPr>
              <a:t>经营所得</a:t>
            </a:r>
          </a:p>
        </p:txBody>
      </p:sp>
      <p:grpSp>
        <p:nvGrpSpPr>
          <p:cNvPr id="215042" name="组合 3"/>
          <p:cNvGrpSpPr/>
          <p:nvPr/>
        </p:nvGrpSpPr>
        <p:grpSpPr bwMode="auto">
          <a:xfrm>
            <a:off x="-28575" y="-26988"/>
            <a:ext cx="12218988" cy="1022351"/>
            <a:chOff x="-28575" y="3703045"/>
            <a:chExt cx="12316469" cy="1022099"/>
          </a:xfrm>
        </p:grpSpPr>
        <p:sp>
          <p:nvSpPr>
            <p:cNvPr id="3" name="矩形 4"/>
            <p:cNvSpPr/>
            <p:nvPr/>
          </p:nvSpPr>
          <p:spPr>
            <a:xfrm>
              <a:off x="5061550" y="4096649"/>
              <a:ext cx="7226344" cy="628495"/>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4"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5" name="矩形 4"/>
            <p:cNvSpPr/>
            <p:nvPr/>
          </p:nvSpPr>
          <p:spPr>
            <a:xfrm flipH="1">
              <a:off x="-28575" y="3742723"/>
              <a:ext cx="5184534" cy="964962"/>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grpSp>
        <p:nvGrpSpPr>
          <p:cNvPr id="215043" name="Group 55"/>
          <p:cNvGrpSpPr/>
          <p:nvPr/>
        </p:nvGrpSpPr>
        <p:grpSpPr bwMode="auto">
          <a:xfrm>
            <a:off x="3451225" y="214313"/>
            <a:ext cx="3876675" cy="750887"/>
            <a:chOff x="2389" y="92"/>
            <a:chExt cx="1722" cy="473"/>
          </a:xfrm>
        </p:grpSpPr>
        <p:grpSp>
          <p:nvGrpSpPr>
            <p:cNvPr id="7" name="组合 35"/>
            <p:cNvGrpSpPr/>
            <p:nvPr/>
          </p:nvGrpSpPr>
          <p:grpSpPr>
            <a:xfrm>
              <a:off x="2389" y="92"/>
              <a:ext cx="1722" cy="357"/>
              <a:chOff x="1884464" y="2299813"/>
              <a:chExt cx="1623874" cy="1623875"/>
            </a:xfrm>
            <a:solidFill>
              <a:srgbClr val="6BDBCF"/>
            </a:solidFill>
          </p:grpSpPr>
          <p:sp>
            <p:nvSpPr>
              <p:cNvPr id="9" name="Rectángulo redondeado 38"/>
              <p:cNvSpPr/>
              <p:nvPr/>
            </p:nvSpPr>
            <p:spPr>
              <a:xfrm>
                <a:off x="1884464" y="2299813"/>
                <a:ext cx="1623874" cy="1623875"/>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10"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15054" name="Text Box 57"/>
            <p:cNvSpPr txBox="1">
              <a:spLocks noChangeArrowheads="1"/>
            </p:cNvSpPr>
            <p:nvPr/>
          </p:nvSpPr>
          <p:spPr bwMode="auto">
            <a:xfrm>
              <a:off x="2615" y="119"/>
              <a:ext cx="1270" cy="446"/>
            </a:xfrm>
            <a:prstGeom prst="rect">
              <a:avLst/>
            </a:prstGeom>
            <a:noFill/>
            <a:ln w="9525">
              <a:noFill/>
              <a:miter lim="800000"/>
            </a:ln>
          </p:spPr>
          <p:txBody>
            <a:bodyPr>
              <a:spAutoFit/>
            </a:bodyPr>
            <a:lstStyle/>
            <a:p>
              <a:pPr>
                <a:spcBef>
                  <a:spcPct val="50000"/>
                </a:spcBef>
              </a:pPr>
              <a:r>
                <a:rPr lang="zh-CN" altLang="en-US" sz="2000" b="1"/>
                <a:t>三、 个人所得税税率</a:t>
              </a:r>
            </a:p>
          </p:txBody>
        </p:sp>
      </p:grpSp>
      <p:sp>
        <p:nvSpPr>
          <p:cNvPr id="22" name="AutoShape 60"/>
          <p:cNvSpPr>
            <a:spLocks noChangeArrowheads="1"/>
          </p:cNvSpPr>
          <p:nvPr/>
        </p:nvSpPr>
        <p:spPr bwMode="auto">
          <a:xfrm>
            <a:off x="5375275" y="1700213"/>
            <a:ext cx="6553200" cy="3960812"/>
          </a:xfrm>
          <a:prstGeom prst="roundRect">
            <a:avLst>
              <a:gd name="adj" fmla="val 16667"/>
            </a:avLst>
          </a:prstGeom>
          <a:solidFill>
            <a:srgbClr val="CCFFCC"/>
          </a:solidFill>
          <a:ln w="9525">
            <a:solidFill>
              <a:schemeClr val="tx1"/>
            </a:solidFill>
            <a:round/>
          </a:ln>
        </p:spPr>
        <p:txBody>
          <a:bodyPr wrap="none" anchor="ctr"/>
          <a:lstStyle/>
          <a:p>
            <a:pPr algn="ctr"/>
            <a:endParaRPr lang="zh-CN" altLang="en-US"/>
          </a:p>
        </p:txBody>
      </p:sp>
      <p:sp>
        <p:nvSpPr>
          <p:cNvPr id="23" name="圆角矩形 22"/>
          <p:cNvSpPr/>
          <p:nvPr/>
        </p:nvSpPr>
        <p:spPr>
          <a:xfrm>
            <a:off x="665163" y="2714625"/>
            <a:ext cx="1214437" cy="64293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a:solidFill>
                  <a:srgbClr val="396499"/>
                </a:solidFill>
              </a:rPr>
              <a:t>个人</a:t>
            </a:r>
          </a:p>
        </p:txBody>
      </p:sp>
      <p:sp>
        <p:nvSpPr>
          <p:cNvPr id="24" name="圆角矩形 23"/>
          <p:cNvSpPr/>
          <p:nvPr/>
        </p:nvSpPr>
        <p:spPr>
          <a:xfrm>
            <a:off x="2308225" y="2714625"/>
            <a:ext cx="1214438" cy="64293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a:solidFill>
                  <a:srgbClr val="396499"/>
                </a:solidFill>
              </a:rPr>
              <a:t>个体户</a:t>
            </a:r>
          </a:p>
        </p:txBody>
      </p:sp>
      <p:sp>
        <p:nvSpPr>
          <p:cNvPr id="25" name="圆角矩形 24"/>
          <p:cNvSpPr/>
          <p:nvPr/>
        </p:nvSpPr>
        <p:spPr>
          <a:xfrm>
            <a:off x="665163" y="3714750"/>
            <a:ext cx="1214437" cy="938213"/>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a:solidFill>
                  <a:srgbClr val="396499"/>
                </a:solidFill>
              </a:rPr>
              <a:t>个人</a:t>
            </a:r>
          </a:p>
          <a:p>
            <a:pPr algn="ctr">
              <a:defRPr/>
            </a:pPr>
            <a:r>
              <a:rPr lang="zh-CN" altLang="en-US" b="1">
                <a:solidFill>
                  <a:srgbClr val="396499"/>
                </a:solidFill>
              </a:rPr>
              <a:t>独资企业</a:t>
            </a:r>
          </a:p>
          <a:p>
            <a:pPr algn="ctr">
              <a:defRPr/>
            </a:pPr>
            <a:r>
              <a:rPr lang="zh-CN" altLang="en-US" b="1">
                <a:solidFill>
                  <a:srgbClr val="396499"/>
                </a:solidFill>
              </a:rPr>
              <a:t>投资人</a:t>
            </a:r>
          </a:p>
        </p:txBody>
      </p:sp>
      <p:sp>
        <p:nvSpPr>
          <p:cNvPr id="26" name="圆角矩形 25"/>
          <p:cNvSpPr/>
          <p:nvPr/>
        </p:nvSpPr>
        <p:spPr>
          <a:xfrm>
            <a:off x="2351088" y="3860800"/>
            <a:ext cx="1214437" cy="64293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a:solidFill>
                  <a:srgbClr val="396499"/>
                </a:solidFill>
              </a:rPr>
              <a:t>合伙企业</a:t>
            </a:r>
          </a:p>
          <a:p>
            <a:pPr algn="ctr">
              <a:defRPr/>
            </a:pPr>
            <a:r>
              <a:rPr lang="zh-CN" altLang="en-US" b="1">
                <a:solidFill>
                  <a:srgbClr val="396499"/>
                </a:solidFill>
              </a:rPr>
              <a:t>合伙人</a:t>
            </a:r>
          </a:p>
        </p:txBody>
      </p:sp>
      <p:sp>
        <p:nvSpPr>
          <p:cNvPr id="28" name="右箭头 27"/>
          <p:cNvSpPr/>
          <p:nvPr/>
        </p:nvSpPr>
        <p:spPr>
          <a:xfrm>
            <a:off x="4094163" y="3429000"/>
            <a:ext cx="1285875" cy="5000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53969" name="Text Box 17"/>
          <p:cNvSpPr txBox="1">
            <a:spLocks noChangeArrowheads="1"/>
          </p:cNvSpPr>
          <p:nvPr/>
        </p:nvSpPr>
        <p:spPr bwMode="auto">
          <a:xfrm>
            <a:off x="7175500" y="1916113"/>
            <a:ext cx="2376488" cy="396875"/>
          </a:xfrm>
          <a:prstGeom prst="rect">
            <a:avLst/>
          </a:prstGeom>
          <a:noFill/>
          <a:ln w="9525">
            <a:noFill/>
            <a:miter lim="800000"/>
          </a:ln>
        </p:spPr>
        <p:txBody>
          <a:bodyPr>
            <a:spAutoFit/>
          </a:bodyPr>
          <a:lstStyle/>
          <a:p>
            <a:pPr>
              <a:spcBef>
                <a:spcPct val="50000"/>
              </a:spcBef>
            </a:pPr>
            <a:r>
              <a:rPr lang="zh-CN" altLang="en-US" sz="2000" b="1">
                <a:ea typeface="黑体" panose="02010609060101010101" charset="-122"/>
              </a:rPr>
              <a:t>五级超额累进税率</a:t>
            </a:r>
          </a:p>
        </p:txBody>
      </p:sp>
      <p:sp>
        <p:nvSpPr>
          <p:cNvPr id="215051" name="Text Box 18"/>
          <p:cNvSpPr txBox="1">
            <a:spLocks noChangeArrowheads="1"/>
          </p:cNvSpPr>
          <p:nvPr/>
        </p:nvSpPr>
        <p:spPr bwMode="auto">
          <a:xfrm>
            <a:off x="477838" y="1125538"/>
            <a:ext cx="2089150" cy="366712"/>
          </a:xfrm>
          <a:prstGeom prst="rect">
            <a:avLst/>
          </a:prstGeom>
          <a:noFill/>
          <a:ln w="9525">
            <a:noFill/>
            <a:miter lim="800000"/>
          </a:ln>
        </p:spPr>
        <p:txBody>
          <a:bodyPr>
            <a:spAutoFit/>
          </a:bodyPr>
          <a:lstStyle/>
          <a:p>
            <a:pPr>
              <a:spcBef>
                <a:spcPct val="50000"/>
              </a:spcBef>
            </a:pPr>
            <a:r>
              <a:rPr lang="zh-CN" altLang="en-US" b="1"/>
              <a:t>（二）经营所得：</a:t>
            </a:r>
          </a:p>
        </p:txBody>
      </p:sp>
      <p:pic>
        <p:nvPicPr>
          <p:cNvPr id="2" name="图片 1"/>
          <p:cNvPicPr>
            <a:picLocks noChangeAspect="1"/>
          </p:cNvPicPr>
          <p:nvPr/>
        </p:nvPicPr>
        <p:blipFill>
          <a:blip r:embed="rId2" cstate="print"/>
          <a:stretch>
            <a:fillRect/>
          </a:stretch>
        </p:blipFill>
        <p:spPr>
          <a:xfrm>
            <a:off x="5358130" y="2672080"/>
            <a:ext cx="6606540" cy="219011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linds(horizontal)">
                                      <p:cBhvr>
                                        <p:cTn id="7" dur="500"/>
                                        <p:tgtEl>
                                          <p:spTgt spid="2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linds(horizontal)">
                                      <p:cBhvr>
                                        <p:cTn id="10" dur="500"/>
                                        <p:tgtEl>
                                          <p:spTgt spid="2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blinds(horizontal)">
                                      <p:cBhvr>
                                        <p:cTn id="13" dur="500"/>
                                        <p:tgtEl>
                                          <p:spTgt spid="27"/>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blinds(horizontal)">
                                      <p:cBhvr>
                                        <p:cTn id="16" dur="500"/>
                                        <p:tgtEl>
                                          <p:spTgt spid="25"/>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blinds(horizontal)">
                                      <p:cBhvr>
                                        <p:cTn id="19" dur="500"/>
                                        <p:tgtEl>
                                          <p:spTgt spid="26"/>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blinds(horizontal)">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blinds(horizontal)">
                                      <p:cBhvr>
                                        <p:cTn id="29" dur="500"/>
                                        <p:tgtEl>
                                          <p:spTgt spid="22"/>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253969"/>
                                        </p:tgtEl>
                                        <p:attrNameLst>
                                          <p:attrName>style.visibility</p:attrName>
                                        </p:attrNameLst>
                                      </p:cBhvr>
                                      <p:to>
                                        <p:strVal val="visible"/>
                                      </p:to>
                                    </p:set>
                                    <p:animEffect transition="in" filter="blinds(horizontal)">
                                      <p:cBhvr>
                                        <p:cTn id="34" dur="500"/>
                                        <p:tgtEl>
                                          <p:spTgt spid="253969"/>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blinds(horizontal)">
                                      <p:cBhvr>
                                        <p:cTn id="3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2" grpId="0" animBg="1"/>
      <p:bldP spid="23" grpId="0" animBg="1"/>
      <p:bldP spid="24" grpId="0" animBg="1"/>
      <p:bldP spid="25" grpId="0" animBg="1"/>
      <p:bldP spid="26" grpId="0" animBg="1"/>
      <p:bldP spid="28" grpId="0" animBg="1"/>
      <p:bldP spid="25396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圆角矩形 26"/>
          <p:cNvSpPr/>
          <p:nvPr/>
        </p:nvSpPr>
        <p:spPr>
          <a:xfrm>
            <a:off x="334963" y="2276475"/>
            <a:ext cx="3500437" cy="321468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zh-CN" dirty="0"/>
          </a:p>
          <a:p>
            <a:pPr algn="ctr">
              <a:defRPr/>
            </a:pPr>
            <a:endParaRPr lang="en-US" altLang="zh-CN" dirty="0"/>
          </a:p>
          <a:p>
            <a:pPr algn="ctr">
              <a:defRPr/>
            </a:pPr>
            <a:endParaRPr lang="en-US" altLang="zh-CN" dirty="0"/>
          </a:p>
          <a:p>
            <a:pPr algn="ctr">
              <a:defRPr/>
            </a:pPr>
            <a:endParaRPr lang="en-US" altLang="zh-CN" dirty="0"/>
          </a:p>
          <a:p>
            <a:pPr algn="ctr">
              <a:defRPr/>
            </a:pPr>
            <a:endParaRPr lang="en-US" altLang="zh-CN" dirty="0"/>
          </a:p>
          <a:p>
            <a:pPr algn="ctr">
              <a:defRPr/>
            </a:pPr>
            <a:endParaRPr lang="en-US" altLang="zh-CN" dirty="0"/>
          </a:p>
          <a:p>
            <a:pPr algn="ctr">
              <a:defRPr/>
            </a:pPr>
            <a:endParaRPr lang="en-US" altLang="zh-CN" dirty="0"/>
          </a:p>
          <a:p>
            <a:pPr algn="ctr">
              <a:defRPr/>
            </a:pPr>
            <a:endParaRPr lang="en-US" altLang="zh-CN" dirty="0"/>
          </a:p>
          <a:p>
            <a:pPr algn="ctr">
              <a:defRPr/>
            </a:pPr>
            <a:r>
              <a:rPr lang="zh-CN" altLang="en-US" sz="2400" b="1" dirty="0">
                <a:solidFill>
                  <a:srgbClr val="396499"/>
                </a:solidFill>
                <a:latin typeface="黑体" panose="02010609060101010101" charset="-122"/>
                <a:ea typeface="黑体" panose="02010609060101010101" charset="-122"/>
              </a:rPr>
              <a:t>综合所得</a:t>
            </a:r>
          </a:p>
        </p:txBody>
      </p:sp>
      <p:grpSp>
        <p:nvGrpSpPr>
          <p:cNvPr id="216066" name="组合 3"/>
          <p:cNvGrpSpPr/>
          <p:nvPr/>
        </p:nvGrpSpPr>
        <p:grpSpPr bwMode="auto">
          <a:xfrm>
            <a:off x="-28575" y="-26988"/>
            <a:ext cx="12218988" cy="1022351"/>
            <a:chOff x="-28575" y="3703045"/>
            <a:chExt cx="12316469" cy="1022099"/>
          </a:xfrm>
        </p:grpSpPr>
        <p:sp>
          <p:nvSpPr>
            <p:cNvPr id="3" name="矩形 4"/>
            <p:cNvSpPr/>
            <p:nvPr/>
          </p:nvSpPr>
          <p:spPr>
            <a:xfrm>
              <a:off x="5061550" y="4096649"/>
              <a:ext cx="7226344" cy="628495"/>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4"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5" name="矩形 4"/>
            <p:cNvSpPr/>
            <p:nvPr/>
          </p:nvSpPr>
          <p:spPr>
            <a:xfrm flipH="1">
              <a:off x="-28575" y="3742723"/>
              <a:ext cx="5184534" cy="964962"/>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grpSp>
        <p:nvGrpSpPr>
          <p:cNvPr id="216067" name="Group 55"/>
          <p:cNvGrpSpPr/>
          <p:nvPr/>
        </p:nvGrpSpPr>
        <p:grpSpPr bwMode="auto">
          <a:xfrm>
            <a:off x="3451225" y="214313"/>
            <a:ext cx="3876675" cy="750887"/>
            <a:chOff x="2389" y="92"/>
            <a:chExt cx="1722" cy="473"/>
          </a:xfrm>
        </p:grpSpPr>
        <p:grpSp>
          <p:nvGrpSpPr>
            <p:cNvPr id="7" name="组合 35"/>
            <p:cNvGrpSpPr/>
            <p:nvPr/>
          </p:nvGrpSpPr>
          <p:grpSpPr>
            <a:xfrm>
              <a:off x="2389" y="92"/>
              <a:ext cx="1722" cy="357"/>
              <a:chOff x="1884464" y="2299813"/>
              <a:chExt cx="1623874" cy="1623875"/>
            </a:xfrm>
            <a:solidFill>
              <a:srgbClr val="6BDBCF"/>
            </a:solidFill>
          </p:grpSpPr>
          <p:sp>
            <p:nvSpPr>
              <p:cNvPr id="9" name="Rectángulo redondeado 38"/>
              <p:cNvSpPr/>
              <p:nvPr/>
            </p:nvSpPr>
            <p:spPr>
              <a:xfrm>
                <a:off x="1884464" y="2299813"/>
                <a:ext cx="1623874" cy="1623875"/>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10"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16078" name="Text Box 57"/>
            <p:cNvSpPr txBox="1">
              <a:spLocks noChangeArrowheads="1"/>
            </p:cNvSpPr>
            <p:nvPr/>
          </p:nvSpPr>
          <p:spPr bwMode="auto">
            <a:xfrm>
              <a:off x="2615" y="119"/>
              <a:ext cx="1270" cy="446"/>
            </a:xfrm>
            <a:prstGeom prst="rect">
              <a:avLst/>
            </a:prstGeom>
            <a:noFill/>
            <a:ln w="9525">
              <a:noFill/>
              <a:miter lim="800000"/>
            </a:ln>
          </p:spPr>
          <p:txBody>
            <a:bodyPr>
              <a:spAutoFit/>
            </a:bodyPr>
            <a:lstStyle/>
            <a:p>
              <a:pPr>
                <a:spcBef>
                  <a:spcPct val="50000"/>
                </a:spcBef>
              </a:pPr>
              <a:r>
                <a:rPr lang="zh-CN" altLang="en-US" sz="2000" b="1"/>
                <a:t>三、 个人所得税税率</a:t>
              </a:r>
            </a:p>
          </p:txBody>
        </p:sp>
      </p:grpSp>
      <p:sp>
        <p:nvSpPr>
          <p:cNvPr id="22" name="AutoShape 60"/>
          <p:cNvSpPr>
            <a:spLocks noChangeArrowheads="1"/>
          </p:cNvSpPr>
          <p:nvPr/>
        </p:nvSpPr>
        <p:spPr bwMode="auto">
          <a:xfrm>
            <a:off x="5375275" y="1700213"/>
            <a:ext cx="6553200" cy="3960812"/>
          </a:xfrm>
          <a:prstGeom prst="roundRect">
            <a:avLst>
              <a:gd name="adj" fmla="val 16667"/>
            </a:avLst>
          </a:prstGeom>
          <a:solidFill>
            <a:srgbClr val="CCFFCC"/>
          </a:solidFill>
          <a:ln w="9525">
            <a:solidFill>
              <a:schemeClr val="tx1"/>
            </a:solidFill>
            <a:round/>
          </a:ln>
        </p:spPr>
        <p:txBody>
          <a:bodyPr wrap="none" anchor="ctr"/>
          <a:lstStyle/>
          <a:p>
            <a:pPr algn="ctr"/>
            <a:endParaRPr lang="zh-CN" altLang="en-US"/>
          </a:p>
        </p:txBody>
      </p:sp>
      <p:sp>
        <p:nvSpPr>
          <p:cNvPr id="23" name="圆角矩形 22"/>
          <p:cNvSpPr/>
          <p:nvPr/>
        </p:nvSpPr>
        <p:spPr>
          <a:xfrm>
            <a:off x="665163" y="2714625"/>
            <a:ext cx="1214437" cy="64293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solidFill>
                  <a:srgbClr val="396499"/>
                </a:solidFill>
              </a:rPr>
              <a:t>工资薪金</a:t>
            </a:r>
          </a:p>
        </p:txBody>
      </p:sp>
      <p:sp>
        <p:nvSpPr>
          <p:cNvPr id="24" name="圆角矩形 23"/>
          <p:cNvSpPr/>
          <p:nvPr/>
        </p:nvSpPr>
        <p:spPr>
          <a:xfrm>
            <a:off x="2278063" y="2708275"/>
            <a:ext cx="1214437" cy="64293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solidFill>
                  <a:srgbClr val="396499"/>
                </a:solidFill>
              </a:rPr>
              <a:t>劳务报酬</a:t>
            </a:r>
          </a:p>
        </p:txBody>
      </p:sp>
      <p:sp>
        <p:nvSpPr>
          <p:cNvPr id="25" name="圆角矩形 24"/>
          <p:cNvSpPr/>
          <p:nvPr/>
        </p:nvSpPr>
        <p:spPr>
          <a:xfrm>
            <a:off x="665163" y="3714750"/>
            <a:ext cx="1214437" cy="938213"/>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solidFill>
                  <a:srgbClr val="396499"/>
                </a:solidFill>
              </a:rPr>
              <a:t>稿酬</a:t>
            </a:r>
          </a:p>
        </p:txBody>
      </p:sp>
      <p:sp>
        <p:nvSpPr>
          <p:cNvPr id="26" name="圆角矩形 25"/>
          <p:cNvSpPr/>
          <p:nvPr/>
        </p:nvSpPr>
        <p:spPr>
          <a:xfrm>
            <a:off x="2351088" y="3860800"/>
            <a:ext cx="1214437" cy="64293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a:solidFill>
                  <a:srgbClr val="396499"/>
                </a:solidFill>
              </a:rPr>
              <a:t>特许权使用费</a:t>
            </a:r>
          </a:p>
        </p:txBody>
      </p:sp>
      <p:sp>
        <p:nvSpPr>
          <p:cNvPr id="28" name="右箭头 27"/>
          <p:cNvSpPr/>
          <p:nvPr/>
        </p:nvSpPr>
        <p:spPr>
          <a:xfrm>
            <a:off x="4094163" y="3429000"/>
            <a:ext cx="1285875" cy="5000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54993" name="Text Box 17"/>
          <p:cNvSpPr txBox="1">
            <a:spLocks noChangeArrowheads="1"/>
          </p:cNvSpPr>
          <p:nvPr/>
        </p:nvSpPr>
        <p:spPr bwMode="auto">
          <a:xfrm>
            <a:off x="6670675" y="1844675"/>
            <a:ext cx="4103688" cy="396875"/>
          </a:xfrm>
          <a:prstGeom prst="rect">
            <a:avLst/>
          </a:prstGeom>
          <a:noFill/>
          <a:ln w="9525">
            <a:noFill/>
            <a:miter lim="800000"/>
          </a:ln>
        </p:spPr>
        <p:txBody>
          <a:bodyPr>
            <a:spAutoFit/>
          </a:bodyPr>
          <a:lstStyle/>
          <a:p>
            <a:pPr>
              <a:spcBef>
                <a:spcPct val="50000"/>
              </a:spcBef>
            </a:pPr>
            <a:r>
              <a:rPr lang="zh-CN" altLang="en-US" sz="2000" b="1">
                <a:ea typeface="黑体" panose="02010609060101010101" charset="-122"/>
              </a:rPr>
              <a:t>七级超额累进税率（按月计征）</a:t>
            </a:r>
          </a:p>
        </p:txBody>
      </p:sp>
      <p:sp>
        <p:nvSpPr>
          <p:cNvPr id="216075" name="Text Box 18"/>
          <p:cNvSpPr txBox="1">
            <a:spLocks noChangeArrowheads="1"/>
          </p:cNvSpPr>
          <p:nvPr/>
        </p:nvSpPr>
        <p:spPr bwMode="auto">
          <a:xfrm>
            <a:off x="477838" y="1125538"/>
            <a:ext cx="4752975" cy="366712"/>
          </a:xfrm>
          <a:prstGeom prst="rect">
            <a:avLst/>
          </a:prstGeom>
          <a:noFill/>
          <a:ln w="9525">
            <a:noFill/>
            <a:miter lim="800000"/>
          </a:ln>
        </p:spPr>
        <p:txBody>
          <a:bodyPr>
            <a:spAutoFit/>
          </a:bodyPr>
          <a:lstStyle/>
          <a:p>
            <a:pPr>
              <a:spcBef>
                <a:spcPct val="50000"/>
              </a:spcBef>
            </a:pPr>
            <a:r>
              <a:rPr lang="zh-CN" altLang="en-US"/>
              <a:t>（二）非居民纳税人综合所得：</a:t>
            </a:r>
            <a:endParaRPr lang="zh-CN" altLang="en-US" b="1"/>
          </a:p>
        </p:txBody>
      </p:sp>
      <p:pic>
        <p:nvPicPr>
          <p:cNvPr id="254995" name="Picture 19" descr="2"/>
          <p:cNvPicPr>
            <a:picLocks noChangeAspect="1" noChangeArrowheads="1"/>
          </p:cNvPicPr>
          <p:nvPr/>
        </p:nvPicPr>
        <p:blipFill>
          <a:blip r:embed="rId2" cstate="print"/>
          <a:srcRect/>
          <a:stretch>
            <a:fillRect/>
          </a:stretch>
        </p:blipFill>
        <p:spPr bwMode="auto">
          <a:xfrm>
            <a:off x="5662613" y="2276475"/>
            <a:ext cx="6059487" cy="29527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linds(horizontal)">
                                      <p:cBhvr>
                                        <p:cTn id="7" dur="500"/>
                                        <p:tgtEl>
                                          <p:spTgt spid="2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linds(horizontal)">
                                      <p:cBhvr>
                                        <p:cTn id="10" dur="500"/>
                                        <p:tgtEl>
                                          <p:spTgt spid="2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blinds(horizontal)">
                                      <p:cBhvr>
                                        <p:cTn id="13" dur="500"/>
                                        <p:tgtEl>
                                          <p:spTgt spid="27"/>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blinds(horizontal)">
                                      <p:cBhvr>
                                        <p:cTn id="16" dur="500"/>
                                        <p:tgtEl>
                                          <p:spTgt spid="25"/>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blinds(horizontal)">
                                      <p:cBhvr>
                                        <p:cTn id="19" dur="500"/>
                                        <p:tgtEl>
                                          <p:spTgt spid="26"/>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blinds(horizontal)">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blinds(horizontal)">
                                      <p:cBhvr>
                                        <p:cTn id="29" dur="500"/>
                                        <p:tgtEl>
                                          <p:spTgt spid="22"/>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254993"/>
                                        </p:tgtEl>
                                        <p:attrNameLst>
                                          <p:attrName>style.visibility</p:attrName>
                                        </p:attrNameLst>
                                      </p:cBhvr>
                                      <p:to>
                                        <p:strVal val="visible"/>
                                      </p:to>
                                    </p:set>
                                    <p:animEffect transition="in" filter="blinds(horizontal)">
                                      <p:cBhvr>
                                        <p:cTn id="34" dur="500"/>
                                        <p:tgtEl>
                                          <p:spTgt spid="254993"/>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254995"/>
                                        </p:tgtEl>
                                        <p:attrNameLst>
                                          <p:attrName>style.visibility</p:attrName>
                                        </p:attrNameLst>
                                      </p:cBhvr>
                                      <p:to>
                                        <p:strVal val="visible"/>
                                      </p:to>
                                    </p:set>
                                    <p:animEffect transition="in" filter="blinds(horizontal)">
                                      <p:cBhvr>
                                        <p:cTn id="39" dur="500"/>
                                        <p:tgtEl>
                                          <p:spTgt spid="2549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2" grpId="0" animBg="1"/>
      <p:bldP spid="23" grpId="0" animBg="1"/>
      <p:bldP spid="24" grpId="0" animBg="1"/>
      <p:bldP spid="25" grpId="0" animBg="1"/>
      <p:bldP spid="26" grpId="0" animBg="1"/>
      <p:bldP spid="28" grpId="0" animBg="1"/>
      <p:bldP spid="25499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7089" name="组合 3"/>
          <p:cNvGrpSpPr/>
          <p:nvPr/>
        </p:nvGrpSpPr>
        <p:grpSpPr bwMode="auto">
          <a:xfrm>
            <a:off x="-28575" y="-26988"/>
            <a:ext cx="12218988" cy="1022351"/>
            <a:chOff x="-28575" y="3703045"/>
            <a:chExt cx="12316469" cy="1022099"/>
          </a:xfrm>
        </p:grpSpPr>
        <p:sp>
          <p:nvSpPr>
            <p:cNvPr id="5" name="矩形 4"/>
            <p:cNvSpPr/>
            <p:nvPr/>
          </p:nvSpPr>
          <p:spPr>
            <a:xfrm>
              <a:off x="5061550" y="4096649"/>
              <a:ext cx="7226344" cy="628495"/>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2"/>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17090"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17091" name="Group 55"/>
          <p:cNvGrpSpPr/>
          <p:nvPr/>
        </p:nvGrpSpPr>
        <p:grpSpPr bwMode="auto">
          <a:xfrm>
            <a:off x="2998788" y="117475"/>
            <a:ext cx="4970462" cy="566738"/>
            <a:chOff x="2465" y="76"/>
            <a:chExt cx="1535" cy="357"/>
          </a:xfrm>
        </p:grpSpPr>
        <p:grpSp>
          <p:nvGrpSpPr>
            <p:cNvPr id="46"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17095"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四、个人所得税税收优惠减免政策</a:t>
              </a:r>
            </a:p>
          </p:txBody>
        </p:sp>
      </p:grpSp>
      <p:sp>
        <p:nvSpPr>
          <p:cNvPr id="2" name="流程图: 可选过程 1"/>
          <p:cNvSpPr/>
          <p:nvPr/>
        </p:nvSpPr>
        <p:spPr>
          <a:xfrm>
            <a:off x="190500" y="544830"/>
            <a:ext cx="2807970" cy="516255"/>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a:solidFill>
                  <a:srgbClr val="002060"/>
                </a:solidFill>
              </a:rPr>
              <a:t>免征个税的项目</a:t>
            </a:r>
            <a:r>
              <a:rPr lang="en-US" altLang="zh-CN" b="1">
                <a:solidFill>
                  <a:srgbClr val="002060"/>
                </a:solidFill>
              </a:rPr>
              <a:t> P251</a:t>
            </a:r>
          </a:p>
        </p:txBody>
      </p:sp>
      <p:sp>
        <p:nvSpPr>
          <p:cNvPr id="100" name="文本框 99"/>
          <p:cNvSpPr txBox="1">
            <a:spLocks noChangeArrowheads="1"/>
          </p:cNvSpPr>
          <p:nvPr/>
        </p:nvSpPr>
        <p:spPr bwMode="auto">
          <a:xfrm>
            <a:off x="119063" y="1123950"/>
            <a:ext cx="11452225" cy="5578475"/>
          </a:xfrm>
          <a:prstGeom prst="rect">
            <a:avLst/>
          </a:prstGeom>
          <a:noFill/>
          <a:ln w="9525">
            <a:noFill/>
            <a:miter lim="800000"/>
          </a:ln>
        </p:spPr>
        <p:txBody>
          <a:bodyPr>
            <a:spAutoFit/>
          </a:bodyPr>
          <a:lstStyle/>
          <a:p>
            <a:r>
              <a:rPr lang="zh-CN" altLang="en-US">
                <a:solidFill>
                  <a:srgbClr val="000000"/>
                </a:solidFill>
                <a:latin typeface="宋体" panose="02010600030101010101" pitchFamily="2" charset="-122"/>
              </a:rPr>
              <a:t>★</a:t>
            </a:r>
            <a:r>
              <a:rPr lang="en-US" altLang="zh-CN">
                <a:solidFill>
                  <a:srgbClr val="000000"/>
                </a:solidFill>
                <a:latin typeface="宋体" panose="02010600030101010101" pitchFamily="2" charset="-122"/>
              </a:rPr>
              <a:t>1.</a:t>
            </a:r>
            <a:r>
              <a:rPr lang="zh-CN" altLang="en-US" b="1" u="sng">
                <a:solidFill>
                  <a:srgbClr val="2100A5"/>
                </a:solidFill>
                <a:latin typeface="宋体" panose="02010600030101010101" pitchFamily="2" charset="-122"/>
              </a:rPr>
              <a:t>省级</a:t>
            </a:r>
            <a:r>
              <a:rPr lang="zh-CN" altLang="en-US">
                <a:solidFill>
                  <a:srgbClr val="000000"/>
                </a:solidFill>
                <a:latin typeface="宋体" panose="02010600030101010101" pitchFamily="2" charset="-122"/>
              </a:rPr>
              <a:t>人民政府、国务院部委和中国人民解放军军以上单位，以及外国组织颁发的</a:t>
            </a:r>
            <a:r>
              <a:rPr lang="zh-CN" altLang="en-US" b="1">
                <a:solidFill>
                  <a:srgbClr val="000000"/>
                </a:solidFill>
                <a:latin typeface="宋体" panose="02010600030101010101" pitchFamily="2" charset="-122"/>
              </a:rPr>
              <a:t>科学、教育、技术、文化、卫生、体育、环境保护</a:t>
            </a:r>
            <a:r>
              <a:rPr lang="zh-CN" altLang="en-US">
                <a:solidFill>
                  <a:srgbClr val="000000"/>
                </a:solidFill>
                <a:latin typeface="宋体" panose="02010600030101010101" pitchFamily="2" charset="-122"/>
              </a:rPr>
              <a:t>等方面的</a:t>
            </a:r>
            <a:r>
              <a:rPr lang="zh-CN" altLang="en-US" b="1">
                <a:solidFill>
                  <a:srgbClr val="000000"/>
                </a:solidFill>
                <a:latin typeface="宋体" panose="02010600030101010101" pitchFamily="2" charset="-122"/>
              </a:rPr>
              <a:t>奖金</a:t>
            </a:r>
            <a:r>
              <a:rPr lang="zh-CN" altLang="en-US">
                <a:solidFill>
                  <a:srgbClr val="000000"/>
                </a:solidFill>
                <a:latin typeface="宋体" panose="02010600030101010101" pitchFamily="2" charset="-122"/>
              </a:rPr>
              <a:t>（注意：级别、用途）。　　</a:t>
            </a:r>
          </a:p>
          <a:p>
            <a:r>
              <a:rPr lang="zh-CN" altLang="en-US">
                <a:solidFill>
                  <a:srgbClr val="000000"/>
                </a:solidFill>
                <a:latin typeface="宋体" panose="02010600030101010101" pitchFamily="2" charset="-122"/>
              </a:rPr>
              <a:t>★</a:t>
            </a:r>
            <a:r>
              <a:rPr lang="en-US" altLang="zh-CN">
                <a:solidFill>
                  <a:srgbClr val="000000"/>
                </a:solidFill>
                <a:latin typeface="宋体" panose="02010600030101010101" pitchFamily="2" charset="-122"/>
              </a:rPr>
              <a:t>2.</a:t>
            </a:r>
            <a:r>
              <a:rPr lang="zh-CN" altLang="en-US" u="sng">
                <a:solidFill>
                  <a:srgbClr val="2100A5"/>
                </a:solidFill>
                <a:latin typeface="宋体" panose="02010600030101010101" pitchFamily="2" charset="-122"/>
              </a:rPr>
              <a:t>国债和国家发行的金融债券利息</a:t>
            </a:r>
            <a:r>
              <a:rPr lang="zh-CN" altLang="en-US">
                <a:solidFill>
                  <a:srgbClr val="000000"/>
                </a:solidFill>
                <a:latin typeface="宋体" panose="02010600030101010101" pitchFamily="2" charset="-122"/>
              </a:rPr>
              <a:t>。　　</a:t>
            </a:r>
          </a:p>
          <a:p>
            <a:r>
              <a:rPr lang="zh-CN" altLang="en-US">
                <a:solidFill>
                  <a:srgbClr val="000000"/>
                </a:solidFill>
                <a:latin typeface="宋体" panose="02010600030101010101" pitchFamily="2" charset="-122"/>
              </a:rPr>
              <a:t>【提示】</a:t>
            </a:r>
            <a:r>
              <a:rPr lang="zh-CN" altLang="en-US" b="1">
                <a:solidFill>
                  <a:srgbClr val="000000"/>
                </a:solidFill>
                <a:latin typeface="宋体" panose="02010600030101010101" pitchFamily="2" charset="-122"/>
              </a:rPr>
              <a:t>国债利息</a:t>
            </a:r>
            <a:r>
              <a:rPr lang="zh-CN" altLang="en-US">
                <a:solidFill>
                  <a:srgbClr val="000000"/>
                </a:solidFill>
                <a:latin typeface="宋体" panose="02010600030101010101" pitchFamily="2" charset="-122"/>
              </a:rPr>
              <a:t>指个人持有中华人民共和国财政部发行的债券而取得的利息所得和</a:t>
            </a:r>
            <a:r>
              <a:rPr lang="en-US" altLang="zh-CN">
                <a:solidFill>
                  <a:srgbClr val="000000"/>
                </a:solidFill>
                <a:latin typeface="宋体" panose="02010600030101010101" pitchFamily="2" charset="-122"/>
              </a:rPr>
              <a:t>2012</a:t>
            </a:r>
            <a:r>
              <a:rPr lang="zh-CN" altLang="en-US">
                <a:solidFill>
                  <a:srgbClr val="000000"/>
                </a:solidFill>
                <a:latin typeface="宋体" panose="02010600030101010101" pitchFamily="2" charset="-122"/>
              </a:rPr>
              <a:t>年及以后年度发行的地方政府债券（以省、自治区、直辖市和计划单列市政府为发行和偿还主体）利息所得。　　</a:t>
            </a:r>
          </a:p>
          <a:p>
            <a:r>
              <a:rPr lang="en-US" altLang="zh-CN">
                <a:solidFill>
                  <a:srgbClr val="000000"/>
                </a:solidFill>
                <a:latin typeface="宋体" panose="02010600030101010101" pitchFamily="2" charset="-122"/>
              </a:rPr>
              <a:t>3.</a:t>
            </a:r>
            <a:r>
              <a:rPr lang="zh-CN" altLang="en-US">
                <a:solidFill>
                  <a:srgbClr val="000000"/>
                </a:solidFill>
                <a:latin typeface="宋体" panose="02010600030101010101" pitchFamily="2" charset="-122"/>
              </a:rPr>
              <a:t>按照国家统一规定发给的补贴、津贴。　　</a:t>
            </a:r>
          </a:p>
          <a:p>
            <a:r>
              <a:rPr lang="en-US" altLang="zh-CN">
                <a:solidFill>
                  <a:srgbClr val="000000"/>
                </a:solidFill>
                <a:latin typeface="宋体" panose="02010600030101010101" pitchFamily="2" charset="-122"/>
              </a:rPr>
              <a:t>4.</a:t>
            </a:r>
            <a:r>
              <a:rPr lang="zh-CN" altLang="en-US">
                <a:solidFill>
                  <a:srgbClr val="000000"/>
                </a:solidFill>
                <a:latin typeface="宋体" panose="02010600030101010101" pitchFamily="2" charset="-122"/>
              </a:rPr>
              <a:t>福利费、抚恤金、救济金。　　</a:t>
            </a:r>
          </a:p>
          <a:p>
            <a:r>
              <a:rPr lang="zh-CN" altLang="en-US">
                <a:solidFill>
                  <a:srgbClr val="000000"/>
                </a:solidFill>
                <a:latin typeface="宋体" panose="02010600030101010101" pitchFamily="2" charset="-122"/>
              </a:rPr>
              <a:t>【提示</a:t>
            </a:r>
            <a:r>
              <a:rPr lang="en-US" altLang="zh-CN">
                <a:solidFill>
                  <a:srgbClr val="000000"/>
                </a:solidFill>
                <a:latin typeface="宋体" panose="02010600030101010101" pitchFamily="2" charset="-122"/>
              </a:rPr>
              <a:t>1</a:t>
            </a:r>
            <a:r>
              <a:rPr lang="zh-CN" altLang="en-US">
                <a:solidFill>
                  <a:srgbClr val="000000"/>
                </a:solidFill>
                <a:latin typeface="宋体" panose="02010600030101010101" pitchFamily="2" charset="-122"/>
              </a:rPr>
              <a:t>】福利费：指根据国家有关规定，从企业、事业单位、国家机关、社会组织提留的福利费或者工会经费中支付给个人的生活补助费。　　</a:t>
            </a:r>
          </a:p>
          <a:p>
            <a:r>
              <a:rPr lang="zh-CN" altLang="en-US">
                <a:solidFill>
                  <a:srgbClr val="000000"/>
                </a:solidFill>
                <a:latin typeface="宋体" panose="02010600030101010101" pitchFamily="2" charset="-122"/>
              </a:rPr>
              <a:t>【提示</a:t>
            </a:r>
            <a:r>
              <a:rPr lang="en-US" altLang="zh-CN">
                <a:solidFill>
                  <a:srgbClr val="000000"/>
                </a:solidFill>
                <a:latin typeface="宋体" panose="02010600030101010101" pitchFamily="2" charset="-122"/>
              </a:rPr>
              <a:t>2</a:t>
            </a:r>
            <a:r>
              <a:rPr lang="zh-CN" altLang="en-US">
                <a:solidFill>
                  <a:srgbClr val="000000"/>
                </a:solidFill>
                <a:latin typeface="宋体" panose="02010600030101010101" pitchFamily="2" charset="-122"/>
              </a:rPr>
              <a:t>】救济金：指各级人民政府民政部门支付给个人的生活困难补助费。</a:t>
            </a:r>
          </a:p>
          <a:p>
            <a:r>
              <a:rPr lang="zh-CN" altLang="en-US">
                <a:solidFill>
                  <a:srgbClr val="000000"/>
                </a:solidFill>
                <a:latin typeface="宋体" panose="02010600030101010101" pitchFamily="2" charset="-122"/>
              </a:rPr>
              <a:t>★</a:t>
            </a:r>
            <a:r>
              <a:rPr lang="en-US" altLang="zh-CN">
                <a:solidFill>
                  <a:srgbClr val="000000"/>
                </a:solidFill>
                <a:latin typeface="宋体" panose="02010600030101010101" pitchFamily="2" charset="-122"/>
              </a:rPr>
              <a:t>5.</a:t>
            </a:r>
            <a:r>
              <a:rPr lang="zh-CN" altLang="en-US" u="sng">
                <a:solidFill>
                  <a:srgbClr val="2100A5"/>
                </a:solidFill>
                <a:latin typeface="宋体" panose="02010600030101010101" pitchFamily="2" charset="-122"/>
              </a:rPr>
              <a:t>保险赔款</a:t>
            </a:r>
            <a:r>
              <a:rPr lang="zh-CN" altLang="en-US">
                <a:solidFill>
                  <a:srgbClr val="000000"/>
                </a:solidFill>
                <a:latin typeface="宋体" panose="02010600030101010101" pitchFamily="2" charset="-122"/>
              </a:rPr>
              <a:t>。　　</a:t>
            </a:r>
          </a:p>
          <a:p>
            <a:r>
              <a:rPr lang="en-US" altLang="zh-CN">
                <a:solidFill>
                  <a:srgbClr val="000000"/>
                </a:solidFill>
                <a:latin typeface="宋体" panose="02010600030101010101" pitchFamily="2" charset="-122"/>
              </a:rPr>
              <a:t>6.</a:t>
            </a:r>
            <a:r>
              <a:rPr lang="zh-CN" altLang="en-US">
                <a:solidFill>
                  <a:srgbClr val="000000"/>
                </a:solidFill>
                <a:latin typeface="宋体" panose="02010600030101010101" pitchFamily="2" charset="-122"/>
              </a:rPr>
              <a:t>按照国家统一规定发给干部、职工的安家费、退职费、退休工资、离休工资、离休生活补助费。　　</a:t>
            </a:r>
          </a:p>
          <a:p>
            <a:r>
              <a:rPr lang="zh-CN" altLang="en-US">
                <a:solidFill>
                  <a:srgbClr val="000000"/>
                </a:solidFill>
                <a:latin typeface="宋体" panose="02010600030101010101" pitchFamily="2" charset="-122"/>
              </a:rPr>
              <a:t>★</a:t>
            </a:r>
            <a:r>
              <a:rPr lang="en-US" altLang="zh-CN">
                <a:solidFill>
                  <a:srgbClr val="000000"/>
                </a:solidFill>
                <a:latin typeface="宋体" panose="02010600030101010101" pitchFamily="2" charset="-122"/>
              </a:rPr>
              <a:t>7.</a:t>
            </a:r>
            <a:r>
              <a:rPr lang="zh-CN" altLang="en-US">
                <a:solidFill>
                  <a:srgbClr val="000000"/>
                </a:solidFill>
                <a:latin typeface="宋体" panose="02010600030101010101" pitchFamily="2" charset="-122"/>
              </a:rPr>
              <a:t>企业和个人按照省级以上人民政府规定的比例缴付的住房公积金、医疗保险金、基本养老保险金、失业保险金，</a:t>
            </a:r>
            <a:r>
              <a:rPr lang="zh-CN" altLang="en-US" b="1">
                <a:solidFill>
                  <a:srgbClr val="000000"/>
                </a:solidFill>
                <a:latin typeface="宋体" panose="02010600030101010101" pitchFamily="2" charset="-122"/>
              </a:rPr>
              <a:t>允许在个人应纳税所得额中扣除</a:t>
            </a:r>
            <a:r>
              <a:rPr lang="zh-CN" altLang="en-US">
                <a:solidFill>
                  <a:srgbClr val="000000"/>
                </a:solidFill>
                <a:latin typeface="宋体" panose="02010600030101010101" pitchFamily="2" charset="-122"/>
              </a:rPr>
              <a:t>，免予征收个人所得税。</a:t>
            </a:r>
          </a:p>
          <a:p>
            <a:r>
              <a:rPr lang="en-US" altLang="zh-CN"/>
              <a:t>8</a:t>
            </a:r>
            <a:r>
              <a:rPr lang="zh-CN" altLang="en-US"/>
              <a:t>.自2008年10月9日起，对居民储蓄存款利息，暂免征收个人所得税。</a:t>
            </a:r>
          </a:p>
          <a:p>
            <a:r>
              <a:rPr lang="en-US" altLang="zh-CN"/>
              <a:t>9.</a:t>
            </a:r>
            <a:r>
              <a:rPr lang="zh-CN" altLang="en-US"/>
              <a:t>个体工商户或个人，以及个人独资企业和合伙企业从事种植业、养殖业、饲养业和捕捞业（以下简称“四业”），取得的“四业”所得暂不征收个人所得税。</a:t>
            </a:r>
          </a:p>
          <a:p>
            <a:r>
              <a:rPr lang="en-US" altLang="zh-CN"/>
              <a:t>10</a:t>
            </a:r>
            <a:r>
              <a:rPr lang="zh-CN" altLang="en-US"/>
              <a:t>.个人举报、协查各种违法、犯罪行为而获得的奖金。</a:t>
            </a:r>
          </a:p>
          <a:p>
            <a:r>
              <a:rPr lang="zh-CN" altLang="en-US">
                <a:sym typeface="+mn-ea"/>
              </a:rPr>
              <a:t>★</a:t>
            </a:r>
            <a:r>
              <a:rPr lang="en-US" altLang="zh-CN"/>
              <a:t>11.个人转让自用达</a:t>
            </a:r>
            <a:r>
              <a:rPr lang="en-US" altLang="zh-CN" b="1"/>
              <a:t>5年以上</a:t>
            </a:r>
            <a:r>
              <a:rPr lang="en-US" altLang="zh-CN"/>
              <a:t>并且是</a:t>
            </a:r>
            <a:r>
              <a:rPr lang="en-US" altLang="zh-CN" b="1"/>
              <a:t>唯一</a:t>
            </a:r>
            <a:r>
              <a:rPr lang="en-US" altLang="zh-CN"/>
              <a:t>的家庭居住用房取得的所得。</a:t>
            </a:r>
          </a:p>
          <a:p>
            <a:endParaRPr lang="en-US" altLang="zh-CN"/>
          </a:p>
        </p:txBody>
      </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9137" name="组合 3"/>
          <p:cNvGrpSpPr/>
          <p:nvPr/>
        </p:nvGrpSpPr>
        <p:grpSpPr bwMode="auto">
          <a:xfrm>
            <a:off x="-28575" y="-26988"/>
            <a:ext cx="12218988" cy="1022351"/>
            <a:chOff x="-28575" y="3703045"/>
            <a:chExt cx="12316469" cy="1022099"/>
          </a:xfrm>
        </p:grpSpPr>
        <p:sp>
          <p:nvSpPr>
            <p:cNvPr id="5" name="矩形 4"/>
            <p:cNvSpPr/>
            <p:nvPr/>
          </p:nvSpPr>
          <p:spPr>
            <a:xfrm>
              <a:off x="5061550" y="4096649"/>
              <a:ext cx="7226344" cy="628495"/>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2"/>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19138"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19139" name="Group 55"/>
          <p:cNvGrpSpPr/>
          <p:nvPr/>
        </p:nvGrpSpPr>
        <p:grpSpPr bwMode="auto">
          <a:xfrm>
            <a:off x="2998788" y="117475"/>
            <a:ext cx="4970462" cy="566738"/>
            <a:chOff x="2465" y="76"/>
            <a:chExt cx="1535" cy="357"/>
          </a:xfrm>
        </p:grpSpPr>
        <p:grpSp>
          <p:nvGrpSpPr>
            <p:cNvPr id="46"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19148"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四、个人所得税税收优惠减免政策</a:t>
              </a:r>
            </a:p>
          </p:txBody>
        </p:sp>
      </p:grpSp>
      <p:sp>
        <p:nvSpPr>
          <p:cNvPr id="2" name="流程图: 可选过程 1"/>
          <p:cNvSpPr/>
          <p:nvPr/>
        </p:nvSpPr>
        <p:spPr>
          <a:xfrm>
            <a:off x="190500" y="549275"/>
            <a:ext cx="2282825" cy="51593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a:solidFill>
                  <a:srgbClr val="002060"/>
                </a:solidFill>
              </a:rPr>
              <a:t>免征个税的项目</a:t>
            </a:r>
          </a:p>
        </p:txBody>
      </p:sp>
      <p:sp>
        <p:nvSpPr>
          <p:cNvPr id="100" name="文本框 99"/>
          <p:cNvSpPr txBox="1">
            <a:spLocks noChangeArrowheads="1"/>
          </p:cNvSpPr>
          <p:nvPr/>
        </p:nvSpPr>
        <p:spPr bwMode="auto">
          <a:xfrm>
            <a:off x="119063" y="1123950"/>
            <a:ext cx="11452225" cy="3109913"/>
          </a:xfrm>
          <a:prstGeom prst="rect">
            <a:avLst/>
          </a:prstGeom>
          <a:noFill/>
          <a:ln w="9525">
            <a:noFill/>
            <a:miter lim="800000"/>
          </a:ln>
        </p:spPr>
        <p:txBody>
          <a:bodyPr>
            <a:spAutoFit/>
          </a:bodyPr>
          <a:lstStyle/>
          <a:p>
            <a:r>
              <a:rPr lang="en-US" altLang="zh-CN"/>
              <a:t>12.对个人</a:t>
            </a:r>
            <a:r>
              <a:rPr lang="en-US" altLang="zh-CN" b="1"/>
              <a:t>转让</a:t>
            </a:r>
            <a:r>
              <a:rPr lang="en-US" altLang="zh-CN"/>
              <a:t>上市公司</a:t>
            </a:r>
            <a:r>
              <a:rPr lang="en-US" altLang="zh-CN" b="1"/>
              <a:t>股票</a:t>
            </a:r>
            <a:r>
              <a:rPr lang="en-US" altLang="zh-CN"/>
              <a:t>取得</a:t>
            </a:r>
            <a:r>
              <a:rPr lang="zh-CN" altLang="en-US"/>
              <a:t>的所得、证券交易利息</a:t>
            </a:r>
            <a:r>
              <a:rPr lang="en-US" altLang="zh-CN"/>
              <a:t>所得</a:t>
            </a:r>
            <a:r>
              <a:rPr lang="zh-CN" altLang="en-US"/>
              <a:t>，</a:t>
            </a:r>
            <a:r>
              <a:rPr lang="en-US" altLang="zh-CN"/>
              <a:t>暂免征收个人所得税。</a:t>
            </a:r>
          </a:p>
          <a:p>
            <a:r>
              <a:rPr lang="en-US" altLang="zh-CN"/>
              <a:t>13.个人从公开发行和转让市场取得的上市公司股票，持股期限</a:t>
            </a:r>
            <a:r>
              <a:rPr lang="en-US" altLang="zh-CN" b="1"/>
              <a:t>超过1年</a:t>
            </a:r>
            <a:r>
              <a:rPr lang="en-US" altLang="zh-CN"/>
              <a:t>的，</a:t>
            </a:r>
            <a:r>
              <a:rPr lang="en-US" altLang="zh-CN" b="1"/>
              <a:t>股息红利所得</a:t>
            </a:r>
            <a:r>
              <a:rPr lang="en-US" altLang="zh-CN"/>
              <a:t>暂免征收个人所得税。个人从公开发行和转让市场取得的上市公司股票，持股期限在</a:t>
            </a:r>
            <a:r>
              <a:rPr lang="en-US" altLang="zh-CN" b="1"/>
              <a:t>1个月以内</a:t>
            </a:r>
            <a:r>
              <a:rPr lang="en-US" altLang="zh-CN"/>
              <a:t>（含1个月）的，其股息红利所得</a:t>
            </a:r>
            <a:r>
              <a:rPr lang="en-US" altLang="zh-CN" b="1"/>
              <a:t>全额</a:t>
            </a:r>
            <a:r>
              <a:rPr lang="en-US" altLang="zh-CN"/>
              <a:t>计入应纳税所得额；持股期限在</a:t>
            </a:r>
            <a:r>
              <a:rPr lang="en-US" altLang="zh-CN" b="1"/>
              <a:t>1个月以上至1年（含1年）</a:t>
            </a:r>
            <a:r>
              <a:rPr lang="en-US" altLang="zh-CN"/>
              <a:t>的，暂减按</a:t>
            </a:r>
            <a:r>
              <a:rPr lang="en-US" altLang="zh-CN" b="1"/>
              <a:t>50%</a:t>
            </a:r>
            <a:r>
              <a:rPr lang="en-US" altLang="zh-CN"/>
              <a:t>计入应纳税所得额；上述所得统一适用20%的税率计征个人所得税。</a:t>
            </a:r>
          </a:p>
          <a:p>
            <a:r>
              <a:rPr lang="zh-CN" altLang="en-US">
                <a:sym typeface="+mn-ea"/>
              </a:rPr>
              <a:t>★</a:t>
            </a:r>
            <a:r>
              <a:rPr lang="en-US" altLang="zh-CN"/>
              <a:t>14.个人取得的下列中奖所得，暂免征收个人所得税：</a:t>
            </a:r>
          </a:p>
          <a:p>
            <a:r>
              <a:rPr lang="en-US" altLang="zh-CN"/>
              <a:t>（1）单张</a:t>
            </a:r>
            <a:r>
              <a:rPr lang="en-US" altLang="zh-CN" b="1"/>
              <a:t>有奖发票奖金</a:t>
            </a:r>
            <a:r>
              <a:rPr lang="en-US" altLang="zh-CN"/>
              <a:t>所得</a:t>
            </a:r>
            <a:r>
              <a:rPr lang="en-US" altLang="zh-CN" b="1"/>
              <a:t>不超过800元</a:t>
            </a:r>
            <a:r>
              <a:rPr lang="en-US" altLang="zh-CN"/>
              <a:t>（含800元）的，暂免征收个人所得税；个人取得单张有奖发票奖金所得</a:t>
            </a:r>
            <a:r>
              <a:rPr lang="en-US" altLang="zh-CN" b="1"/>
              <a:t>超过800元</a:t>
            </a:r>
            <a:r>
              <a:rPr lang="en-US" altLang="zh-CN"/>
              <a:t>的，应</a:t>
            </a:r>
            <a:r>
              <a:rPr lang="en-US" altLang="zh-CN" b="1"/>
              <a:t>全额</a:t>
            </a:r>
            <a:r>
              <a:rPr lang="en-US" altLang="zh-CN"/>
              <a:t>按照个人所得税法规定的“偶然所得”项目征收个人所得税。</a:t>
            </a:r>
          </a:p>
          <a:p>
            <a:r>
              <a:rPr lang="en-US" altLang="zh-CN"/>
              <a:t>（2）购买</a:t>
            </a:r>
            <a:r>
              <a:rPr lang="en-US" altLang="zh-CN" b="1"/>
              <a:t>社会福利有奖募捐奖券、体育彩票</a:t>
            </a:r>
            <a:r>
              <a:rPr lang="en-US" altLang="zh-CN"/>
              <a:t>一次中奖收入</a:t>
            </a:r>
            <a:r>
              <a:rPr lang="en-US" altLang="zh-CN" b="1"/>
              <a:t>不超过10000元</a:t>
            </a:r>
            <a:r>
              <a:rPr lang="en-US" altLang="zh-CN"/>
              <a:t>的暂免征收个人所得税，对一次中奖收入</a:t>
            </a:r>
            <a:r>
              <a:rPr lang="en-US" altLang="zh-CN" b="1"/>
              <a:t>超过10000元</a:t>
            </a:r>
            <a:r>
              <a:rPr lang="en-US" altLang="zh-CN"/>
              <a:t>的，应按税法规定</a:t>
            </a:r>
            <a:r>
              <a:rPr lang="en-US" altLang="zh-CN" b="1"/>
              <a:t>全额</a:t>
            </a:r>
            <a:r>
              <a:rPr lang="en-US" altLang="zh-CN"/>
              <a:t>征税。</a:t>
            </a:r>
          </a:p>
          <a:p>
            <a:endParaRPr lang="en-US" altLang="zh-CN"/>
          </a:p>
        </p:txBody>
      </p:sp>
      <p:sp>
        <p:nvSpPr>
          <p:cNvPr id="3" name="圆角矩形 2"/>
          <p:cNvSpPr/>
          <p:nvPr/>
        </p:nvSpPr>
        <p:spPr>
          <a:xfrm>
            <a:off x="8975725" y="115888"/>
            <a:ext cx="2873375" cy="1196975"/>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b="1">
                <a:solidFill>
                  <a:srgbClr val="FF0000"/>
                </a:solidFill>
              </a:rPr>
              <a:t>请问中奖所得中的</a:t>
            </a:r>
            <a:r>
              <a:rPr lang="en-US" altLang="zh-CN" b="1">
                <a:solidFill>
                  <a:srgbClr val="FF0000"/>
                </a:solidFill>
              </a:rPr>
              <a:t>800</a:t>
            </a:r>
            <a:r>
              <a:rPr lang="zh-CN" altLang="en-US" b="1">
                <a:solidFill>
                  <a:srgbClr val="FF0000"/>
                </a:solidFill>
              </a:rPr>
              <a:t>元和</a:t>
            </a:r>
            <a:r>
              <a:rPr lang="en-US" altLang="zh-CN" b="1">
                <a:solidFill>
                  <a:srgbClr val="FF0000"/>
                </a:solidFill>
              </a:rPr>
              <a:t>1000</a:t>
            </a:r>
            <a:r>
              <a:rPr lang="zh-CN" altLang="en-US" b="1">
                <a:solidFill>
                  <a:srgbClr val="FF0000"/>
                </a:solidFill>
              </a:rPr>
              <a:t>元，是起征点还是免征额？</a:t>
            </a:r>
          </a:p>
        </p:txBody>
      </p:sp>
      <p:sp>
        <p:nvSpPr>
          <p:cNvPr id="4" name="流程图: 可选过程 3"/>
          <p:cNvSpPr/>
          <p:nvPr/>
        </p:nvSpPr>
        <p:spPr>
          <a:xfrm>
            <a:off x="334963" y="3932238"/>
            <a:ext cx="2282825" cy="517525"/>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a:solidFill>
                  <a:srgbClr val="002060"/>
                </a:solidFill>
              </a:rPr>
              <a:t>减征个税项目</a:t>
            </a:r>
          </a:p>
        </p:txBody>
      </p:sp>
      <p:sp>
        <p:nvSpPr>
          <p:cNvPr id="9" name="文本框 8"/>
          <p:cNvSpPr txBox="1">
            <a:spLocks noChangeArrowheads="1"/>
          </p:cNvSpPr>
          <p:nvPr/>
        </p:nvSpPr>
        <p:spPr bwMode="auto">
          <a:xfrm>
            <a:off x="190500" y="4581525"/>
            <a:ext cx="11031538" cy="1462088"/>
          </a:xfrm>
          <a:prstGeom prst="rect">
            <a:avLst/>
          </a:prstGeom>
          <a:noFill/>
          <a:ln w="9525">
            <a:noFill/>
            <a:miter lim="800000"/>
          </a:ln>
        </p:spPr>
        <p:txBody>
          <a:bodyPr>
            <a:spAutoFit/>
          </a:bodyPr>
          <a:lstStyle/>
          <a:p>
            <a:r>
              <a:rPr lang="zh-CN" altLang="en-US">
                <a:solidFill>
                  <a:srgbClr val="000000"/>
                </a:solidFill>
                <a:latin typeface="宋体" panose="02010600030101010101" pitchFamily="2" charset="-122"/>
              </a:rPr>
              <a:t>例题：个人取得的下列所得，免征个人所得税的是（　   ）。　　</a:t>
            </a:r>
          </a:p>
          <a:p>
            <a:r>
              <a:rPr lang="en-US" altLang="zh-CN">
                <a:solidFill>
                  <a:srgbClr val="000000"/>
                </a:solidFill>
                <a:latin typeface="宋体" panose="02010600030101010101" pitchFamily="2" charset="-122"/>
              </a:rPr>
              <a:t>A.</a:t>
            </a:r>
            <a:r>
              <a:rPr lang="zh-CN" altLang="en-US">
                <a:solidFill>
                  <a:srgbClr val="000000"/>
                </a:solidFill>
                <a:latin typeface="宋体" panose="02010600030101010101" pitchFamily="2" charset="-122"/>
              </a:rPr>
              <a:t>县级人民政府颁发的教育方面的奖金　　</a:t>
            </a:r>
          </a:p>
          <a:p>
            <a:r>
              <a:rPr lang="en-US" altLang="zh-CN">
                <a:solidFill>
                  <a:srgbClr val="000000"/>
                </a:solidFill>
                <a:latin typeface="宋体" panose="02010600030101010101" pitchFamily="2" charset="-122"/>
              </a:rPr>
              <a:t>B.</a:t>
            </a:r>
            <a:r>
              <a:rPr lang="zh-CN" altLang="en-US">
                <a:solidFill>
                  <a:srgbClr val="000000"/>
                </a:solidFill>
                <a:latin typeface="宋体" panose="02010600030101010101" pitchFamily="2" charset="-122"/>
              </a:rPr>
              <a:t>按国家统一规定发放的补贴、津贴　　</a:t>
            </a:r>
          </a:p>
          <a:p>
            <a:r>
              <a:rPr lang="en-US" altLang="zh-CN">
                <a:solidFill>
                  <a:srgbClr val="000000"/>
                </a:solidFill>
                <a:latin typeface="宋体" panose="02010600030101010101" pitchFamily="2" charset="-122"/>
              </a:rPr>
              <a:t>C.</a:t>
            </a:r>
            <a:r>
              <a:rPr lang="zh-CN" altLang="en-US">
                <a:solidFill>
                  <a:srgbClr val="000000"/>
                </a:solidFill>
                <a:latin typeface="宋体" panose="02010600030101010101" pitchFamily="2" charset="-122"/>
              </a:rPr>
              <a:t>提前退休发放的一次性补贴　　</a:t>
            </a:r>
          </a:p>
          <a:p>
            <a:r>
              <a:rPr lang="en-US" altLang="zh-CN">
                <a:solidFill>
                  <a:srgbClr val="000000"/>
                </a:solidFill>
                <a:latin typeface="宋体" panose="02010600030101010101" pitchFamily="2" charset="-122"/>
              </a:rPr>
              <a:t>D.</a:t>
            </a:r>
            <a:r>
              <a:rPr lang="zh-CN" altLang="en-US">
                <a:solidFill>
                  <a:srgbClr val="000000"/>
                </a:solidFill>
                <a:latin typeface="宋体" panose="02010600030101010101" pitchFamily="2" charset="-122"/>
              </a:rPr>
              <a:t>转让国债的所得</a:t>
            </a:r>
            <a:endParaRPr lang="zh-CN" altLang="en-US"/>
          </a:p>
        </p:txBody>
      </p:sp>
      <p:sp>
        <p:nvSpPr>
          <p:cNvPr id="10" name="流程图: 可选过程 9"/>
          <p:cNvSpPr/>
          <p:nvPr/>
        </p:nvSpPr>
        <p:spPr>
          <a:xfrm>
            <a:off x="3143250" y="3932238"/>
            <a:ext cx="2282825" cy="517525"/>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a:solidFill>
                  <a:srgbClr val="002060"/>
                </a:solidFill>
              </a:rPr>
              <a:t>暂免征税项目</a:t>
            </a:r>
          </a:p>
        </p:txBody>
      </p:sp>
      <p:sp>
        <p:nvSpPr>
          <p:cNvPr id="13" name="AutoShape 18"/>
          <p:cNvSpPr>
            <a:spLocks noChangeArrowheads="1"/>
          </p:cNvSpPr>
          <p:nvPr/>
        </p:nvSpPr>
        <p:spPr bwMode="auto">
          <a:xfrm>
            <a:off x="5591175" y="4581525"/>
            <a:ext cx="481013" cy="331788"/>
          </a:xfrm>
          <a:prstGeom prst="roundRect">
            <a:avLst>
              <a:gd name="adj" fmla="val 16667"/>
            </a:avLst>
          </a:prstGeom>
          <a:solidFill>
            <a:schemeClr val="bg1"/>
          </a:solidFill>
          <a:ln w="9525">
            <a:solidFill>
              <a:schemeClr val="tx1"/>
            </a:solidFill>
            <a:round/>
          </a:ln>
        </p:spPr>
        <p:txBody>
          <a:bodyPr wrap="none" anchor="ctr"/>
          <a:lstStyle/>
          <a:p>
            <a:pPr algn="ctr"/>
            <a:r>
              <a:rPr lang="en-US" altLang="zh-CN" b="1"/>
              <a:t>B</a:t>
            </a:r>
            <a:endParaRPr lang="en-US" altLang="zh-CN"/>
          </a:p>
        </p:txBody>
      </p:sp>
      <p:sp>
        <p:nvSpPr>
          <p:cNvPr id="8" name="流程图: 可选过程 7"/>
          <p:cNvSpPr/>
          <p:nvPr/>
        </p:nvSpPr>
        <p:spPr>
          <a:xfrm>
            <a:off x="190500" y="544830"/>
            <a:ext cx="2807970" cy="516255"/>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a:solidFill>
                  <a:srgbClr val="002060"/>
                </a:solidFill>
              </a:rPr>
              <a:t>免征个税的项目</a:t>
            </a:r>
            <a:r>
              <a:rPr lang="en-US" altLang="zh-CN" b="1">
                <a:solidFill>
                  <a:srgbClr val="002060"/>
                </a:solidFill>
              </a:rPr>
              <a:t> P251</a:t>
            </a:r>
          </a:p>
        </p:txBody>
      </p:sp>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1185" name="组合 3"/>
          <p:cNvGrpSpPr/>
          <p:nvPr/>
        </p:nvGrpSpPr>
        <p:grpSpPr bwMode="auto">
          <a:xfrm>
            <a:off x="-28575" y="-26988"/>
            <a:ext cx="12218988" cy="1022351"/>
            <a:chOff x="-28575" y="3703045"/>
            <a:chExt cx="12316469" cy="1022099"/>
          </a:xfrm>
        </p:grpSpPr>
        <p:sp>
          <p:nvSpPr>
            <p:cNvPr id="5" name="矩形 4"/>
            <p:cNvSpPr/>
            <p:nvPr/>
          </p:nvSpPr>
          <p:spPr>
            <a:xfrm>
              <a:off x="5061550" y="4096649"/>
              <a:ext cx="7226344" cy="628495"/>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2"/>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21186"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21187" name="Group 55"/>
          <p:cNvGrpSpPr/>
          <p:nvPr/>
        </p:nvGrpSpPr>
        <p:grpSpPr bwMode="auto">
          <a:xfrm>
            <a:off x="2998788" y="117475"/>
            <a:ext cx="4970462" cy="566738"/>
            <a:chOff x="2465" y="76"/>
            <a:chExt cx="1535" cy="357"/>
          </a:xfrm>
        </p:grpSpPr>
        <p:grpSp>
          <p:nvGrpSpPr>
            <p:cNvPr id="46"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21198"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五、个人所得税应纳税额的计算</a:t>
              </a:r>
            </a:p>
          </p:txBody>
        </p:sp>
      </p:grpSp>
      <p:sp>
        <p:nvSpPr>
          <p:cNvPr id="2" name="流程图: 可选过程 1"/>
          <p:cNvSpPr/>
          <p:nvPr/>
        </p:nvSpPr>
        <p:spPr>
          <a:xfrm>
            <a:off x="550863" y="981075"/>
            <a:ext cx="2871787" cy="51593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solidFill>
                  <a:srgbClr val="002060"/>
                </a:solidFill>
              </a:rPr>
              <a:t>综合所得的应纳税额</a:t>
            </a:r>
          </a:p>
        </p:txBody>
      </p:sp>
      <p:sp>
        <p:nvSpPr>
          <p:cNvPr id="3" name="箭头: 右 2"/>
          <p:cNvSpPr/>
          <p:nvPr/>
        </p:nvSpPr>
        <p:spPr>
          <a:xfrm>
            <a:off x="3506788" y="1131888"/>
            <a:ext cx="936625" cy="352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 name="矩形: 圆角 3"/>
          <p:cNvSpPr/>
          <p:nvPr/>
        </p:nvSpPr>
        <p:spPr>
          <a:xfrm>
            <a:off x="4511675" y="1052513"/>
            <a:ext cx="5861050" cy="742950"/>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t>按月预扣预缴，年终汇算清缴，多退少补</a:t>
            </a:r>
            <a:endParaRPr lang="en-US" altLang="zh-CN" b="1" dirty="0"/>
          </a:p>
          <a:p>
            <a:pPr algn="ctr">
              <a:defRPr/>
            </a:pPr>
            <a:r>
              <a:rPr lang="zh-CN" altLang="en-US" b="1" dirty="0"/>
              <a:t>（与企业所得税应纳税额的计算缴纳相类似）</a:t>
            </a:r>
          </a:p>
        </p:txBody>
      </p:sp>
      <p:sp>
        <p:nvSpPr>
          <p:cNvPr id="9" name="矩形: 圆角 8"/>
          <p:cNvSpPr/>
          <p:nvPr/>
        </p:nvSpPr>
        <p:spPr>
          <a:xfrm>
            <a:off x="190500" y="2133600"/>
            <a:ext cx="11237913" cy="1308100"/>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zh-CN" altLang="en-US" b="1">
                <a:solidFill>
                  <a:srgbClr val="FF0000"/>
                </a:solidFill>
              </a:rPr>
              <a:t>①工资薪金所得</a:t>
            </a:r>
            <a:r>
              <a:rPr lang="zh-CN" altLang="en-US" b="1">
                <a:solidFill>
                  <a:srgbClr val="FFFFFF"/>
                </a:solidFill>
              </a:rPr>
              <a:t>（累计预扣法）：</a:t>
            </a:r>
            <a:endParaRPr lang="en-US" altLang="zh-CN" b="1">
              <a:solidFill>
                <a:srgbClr val="FFFFFF"/>
              </a:solidFill>
            </a:endParaRPr>
          </a:p>
          <a:p>
            <a:pPr>
              <a:defRPr/>
            </a:pPr>
            <a:r>
              <a:rPr lang="zh-CN" altLang="zh-CN" b="1">
                <a:solidFill>
                  <a:srgbClr val="002060"/>
                </a:solidFill>
              </a:rPr>
              <a:t>累计预扣预缴应纳税所得额</a:t>
            </a:r>
            <a:r>
              <a:rPr lang="zh-CN" altLang="zh-CN" b="1">
                <a:solidFill>
                  <a:srgbClr val="FFFFFF"/>
                </a:solidFill>
              </a:rPr>
              <a:t>＝累计收入－累计减除费用（</a:t>
            </a:r>
            <a:r>
              <a:rPr lang="en-US" altLang="zh-CN" b="1">
                <a:solidFill>
                  <a:srgbClr val="FFFFFF"/>
                </a:solidFill>
              </a:rPr>
              <a:t>5000/</a:t>
            </a:r>
            <a:r>
              <a:rPr lang="zh-CN" altLang="zh-CN" b="1">
                <a:solidFill>
                  <a:srgbClr val="FFFFFF"/>
                </a:solidFill>
              </a:rPr>
              <a:t>月）－累计</a:t>
            </a:r>
            <a:r>
              <a:rPr lang="zh-CN" altLang="zh-CN" b="1">
                <a:solidFill>
                  <a:srgbClr val="002060"/>
                </a:solidFill>
              </a:rPr>
              <a:t>专项扣除</a:t>
            </a:r>
            <a:r>
              <a:rPr lang="zh-CN" altLang="zh-CN" b="1">
                <a:solidFill>
                  <a:srgbClr val="FFFFFF"/>
                </a:solidFill>
              </a:rPr>
              <a:t>－累计</a:t>
            </a:r>
            <a:r>
              <a:rPr lang="zh-CN" altLang="zh-CN" b="1">
                <a:solidFill>
                  <a:srgbClr val="002060"/>
                </a:solidFill>
              </a:rPr>
              <a:t>专项附加扣除</a:t>
            </a:r>
            <a:endParaRPr lang="en-US" altLang="zh-CN" b="1">
              <a:solidFill>
                <a:srgbClr val="002060"/>
              </a:solidFill>
            </a:endParaRPr>
          </a:p>
          <a:p>
            <a:pPr>
              <a:defRPr/>
            </a:pPr>
            <a:r>
              <a:rPr lang="zh-CN" altLang="zh-CN" b="1">
                <a:solidFill>
                  <a:srgbClr val="FFFFFF"/>
                </a:solidFill>
              </a:rPr>
              <a:t>－累计依法确定的其他扣除</a:t>
            </a:r>
            <a:endParaRPr lang="zh-CN" altLang="en-US" b="1">
              <a:solidFill>
                <a:srgbClr val="FFFFFF"/>
              </a:solidFill>
            </a:endParaRPr>
          </a:p>
          <a:p>
            <a:pPr>
              <a:defRPr/>
            </a:pPr>
            <a:r>
              <a:rPr lang="zh-CN" altLang="zh-CN" b="1">
                <a:solidFill>
                  <a:srgbClr val="FFFFFF"/>
                </a:solidFill>
                <a:latin typeface="Arial" panose="020B0604020202020204" pitchFamily="34" charset="0"/>
              </a:rPr>
              <a:t>本期应预扣预缴税额＝（</a:t>
            </a:r>
            <a:r>
              <a:rPr lang="zh-CN" altLang="zh-CN" b="1">
                <a:solidFill>
                  <a:srgbClr val="002060"/>
                </a:solidFill>
                <a:latin typeface="Arial" panose="020B0604020202020204" pitchFamily="34" charset="0"/>
              </a:rPr>
              <a:t>累计预扣预缴应纳税所得额</a:t>
            </a:r>
            <a:r>
              <a:rPr lang="zh-CN" altLang="zh-CN" b="1">
                <a:solidFill>
                  <a:srgbClr val="FFFFFF"/>
                </a:solidFill>
                <a:latin typeface="Arial" panose="020B0604020202020204" pitchFamily="34" charset="0"/>
              </a:rPr>
              <a:t>×预扣率－速算扣除数）－累计已预扣预缴税额</a:t>
            </a:r>
            <a:endParaRPr lang="en-US" altLang="zh-CN" b="1">
              <a:solidFill>
                <a:srgbClr val="FFFFFF"/>
              </a:solidFill>
              <a:latin typeface="Arial" panose="020B0604020202020204" pitchFamily="34" charset="0"/>
            </a:endParaRPr>
          </a:p>
          <a:p>
            <a:pPr>
              <a:defRPr/>
            </a:pPr>
            <a:endParaRPr lang="en-US" altLang="zh-CN" b="1">
              <a:solidFill>
                <a:srgbClr val="FFFFFF"/>
              </a:solidFill>
            </a:endParaRPr>
          </a:p>
          <a:p>
            <a:pPr>
              <a:defRPr/>
            </a:pPr>
            <a:r>
              <a:rPr lang="en-US" altLang="zh-CN" b="1">
                <a:solidFill>
                  <a:srgbClr val="FFFFFF"/>
                </a:solidFill>
              </a:rPr>
              <a:t/>
            </a:r>
            <a:br>
              <a:rPr lang="en-US" altLang="zh-CN" b="1">
                <a:solidFill>
                  <a:srgbClr val="FFFFFF"/>
                </a:solidFill>
              </a:rPr>
            </a:br>
            <a:endParaRPr lang="zh-CN" altLang="en-US" b="1">
              <a:solidFill>
                <a:srgbClr val="FFFFFF"/>
              </a:solidFill>
            </a:endParaRPr>
          </a:p>
        </p:txBody>
      </p:sp>
      <p:sp>
        <p:nvSpPr>
          <p:cNvPr id="10" name="标注: 下箭头 9"/>
          <p:cNvSpPr/>
          <p:nvPr/>
        </p:nvSpPr>
        <p:spPr>
          <a:xfrm>
            <a:off x="911225" y="1557338"/>
            <a:ext cx="2276475" cy="576262"/>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t>⑴逐月计算并预缴</a:t>
            </a:r>
          </a:p>
        </p:txBody>
      </p:sp>
      <p:sp>
        <p:nvSpPr>
          <p:cNvPr id="19" name="矩形: 圆角 18"/>
          <p:cNvSpPr/>
          <p:nvPr/>
        </p:nvSpPr>
        <p:spPr>
          <a:xfrm>
            <a:off x="190500" y="3500438"/>
            <a:ext cx="8618538" cy="1044575"/>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zh-CN" altLang="en-US" b="1" dirty="0">
                <a:solidFill>
                  <a:srgbClr val="FF0000"/>
                </a:solidFill>
              </a:rPr>
              <a:t>②劳务报酬所得</a:t>
            </a:r>
            <a:r>
              <a:rPr lang="zh-CN" altLang="en-US" b="1" dirty="0"/>
              <a:t>：</a:t>
            </a:r>
            <a:endParaRPr lang="en-US" altLang="zh-CN" b="1" dirty="0"/>
          </a:p>
          <a:p>
            <a:pPr>
              <a:defRPr/>
            </a:pPr>
            <a:r>
              <a:rPr lang="zh-CN" altLang="zh-CN" b="1" dirty="0"/>
              <a:t>（</a:t>
            </a:r>
            <a:r>
              <a:rPr lang="en-US" altLang="zh-CN" b="1" dirty="0"/>
              <a:t>1</a:t>
            </a:r>
            <a:r>
              <a:rPr lang="zh-CN" altLang="zh-CN" b="1" dirty="0"/>
              <a:t>）每次收入</a:t>
            </a:r>
            <a:r>
              <a:rPr lang="zh-CN" altLang="zh-CN" b="1" dirty="0">
                <a:solidFill>
                  <a:srgbClr val="002060"/>
                </a:solidFill>
              </a:rPr>
              <a:t>不超过</a:t>
            </a:r>
            <a:r>
              <a:rPr lang="en-US" altLang="zh-CN" b="1" dirty="0">
                <a:solidFill>
                  <a:srgbClr val="002060"/>
                </a:solidFill>
              </a:rPr>
              <a:t>4000</a:t>
            </a:r>
            <a:r>
              <a:rPr lang="zh-CN" altLang="zh-CN" b="1" dirty="0"/>
              <a:t>元的，预扣预缴税额＝（收入－</a:t>
            </a:r>
            <a:r>
              <a:rPr lang="en-US" altLang="zh-CN" b="1" dirty="0">
                <a:solidFill>
                  <a:srgbClr val="002060"/>
                </a:solidFill>
              </a:rPr>
              <a:t>800</a:t>
            </a:r>
            <a:r>
              <a:rPr lang="zh-CN" altLang="zh-CN" b="1" dirty="0"/>
              <a:t>）×预扣率</a:t>
            </a:r>
            <a:r>
              <a:rPr lang="en-US" altLang="zh-CN" b="1" dirty="0"/>
              <a:t>20% </a:t>
            </a:r>
            <a:br>
              <a:rPr lang="en-US" altLang="zh-CN" b="1" dirty="0"/>
            </a:br>
            <a:r>
              <a:rPr lang="zh-CN" altLang="zh-CN" b="1" dirty="0"/>
              <a:t>（</a:t>
            </a:r>
            <a:r>
              <a:rPr lang="en-US" altLang="zh-CN" b="1" dirty="0"/>
              <a:t>2</a:t>
            </a:r>
            <a:r>
              <a:rPr lang="zh-CN" altLang="zh-CN" b="1" dirty="0"/>
              <a:t>）每次收入</a:t>
            </a:r>
            <a:r>
              <a:rPr lang="en-US" altLang="zh-CN" b="1" dirty="0">
                <a:solidFill>
                  <a:srgbClr val="002060"/>
                </a:solidFill>
              </a:rPr>
              <a:t>4000</a:t>
            </a:r>
            <a:r>
              <a:rPr lang="zh-CN" altLang="zh-CN" b="1" dirty="0">
                <a:solidFill>
                  <a:srgbClr val="002060"/>
                </a:solidFill>
              </a:rPr>
              <a:t>元以上</a:t>
            </a:r>
            <a:r>
              <a:rPr lang="zh-CN" altLang="zh-CN" b="1" dirty="0"/>
              <a:t>的，预扣预缴税额＝收入×（</a:t>
            </a:r>
            <a:r>
              <a:rPr lang="en-US" altLang="zh-CN" b="1" dirty="0"/>
              <a:t>1</a:t>
            </a:r>
            <a:r>
              <a:rPr lang="zh-CN" altLang="zh-CN" b="1" dirty="0"/>
              <a:t>－</a:t>
            </a:r>
            <a:r>
              <a:rPr lang="en-US" altLang="zh-CN" b="1" dirty="0">
                <a:solidFill>
                  <a:srgbClr val="002060"/>
                </a:solidFill>
              </a:rPr>
              <a:t>20%</a:t>
            </a:r>
            <a:r>
              <a:rPr lang="zh-CN" altLang="zh-CN" b="1" dirty="0"/>
              <a:t>）×预扣率（</a:t>
            </a:r>
            <a:r>
              <a:rPr lang="en-US" altLang="zh-CN" b="1" dirty="0"/>
              <a:t>3</a:t>
            </a:r>
            <a:r>
              <a:rPr lang="zh-CN" altLang="zh-CN" b="1" dirty="0"/>
              <a:t>档）</a:t>
            </a:r>
            <a:r>
              <a:rPr lang="en-US" altLang="zh-CN" b="1" dirty="0"/>
              <a:t/>
            </a:r>
            <a:br>
              <a:rPr lang="en-US" altLang="zh-CN" b="1" dirty="0"/>
            </a:br>
            <a:endParaRPr lang="zh-CN" altLang="en-US" b="1" dirty="0"/>
          </a:p>
        </p:txBody>
      </p:sp>
      <p:sp>
        <p:nvSpPr>
          <p:cNvPr id="21" name="矩形: 圆角 20"/>
          <p:cNvSpPr/>
          <p:nvPr/>
        </p:nvSpPr>
        <p:spPr>
          <a:xfrm>
            <a:off x="190500" y="4581525"/>
            <a:ext cx="8618538" cy="1044575"/>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zh-CN" altLang="en-US" b="1" dirty="0">
                <a:solidFill>
                  <a:srgbClr val="FF0000"/>
                </a:solidFill>
              </a:rPr>
              <a:t>③稿酬所得</a:t>
            </a:r>
            <a:r>
              <a:rPr lang="zh-CN" altLang="en-US" b="1" dirty="0"/>
              <a:t>：</a:t>
            </a:r>
            <a:endParaRPr lang="en-US" altLang="zh-CN" b="1" dirty="0"/>
          </a:p>
          <a:p>
            <a:pPr>
              <a:defRPr/>
            </a:pPr>
            <a:r>
              <a:rPr lang="zh-CN" altLang="zh-CN" b="1" dirty="0"/>
              <a:t>（</a:t>
            </a:r>
            <a:r>
              <a:rPr lang="en-US" altLang="zh-CN" b="1" dirty="0"/>
              <a:t>1</a:t>
            </a:r>
            <a:r>
              <a:rPr lang="zh-CN" altLang="zh-CN" b="1" dirty="0"/>
              <a:t>）每次收入</a:t>
            </a:r>
            <a:r>
              <a:rPr lang="zh-CN" altLang="zh-CN" b="1" dirty="0">
                <a:solidFill>
                  <a:srgbClr val="002060"/>
                </a:solidFill>
              </a:rPr>
              <a:t>不超过</a:t>
            </a:r>
            <a:r>
              <a:rPr lang="en-US" altLang="zh-CN" b="1" dirty="0">
                <a:solidFill>
                  <a:srgbClr val="002060"/>
                </a:solidFill>
              </a:rPr>
              <a:t>4000</a:t>
            </a:r>
            <a:r>
              <a:rPr lang="zh-CN" altLang="zh-CN" b="1" dirty="0"/>
              <a:t>元的，预扣预缴税额＝（收入－</a:t>
            </a:r>
            <a:r>
              <a:rPr lang="en-US" altLang="zh-CN" b="1" dirty="0">
                <a:solidFill>
                  <a:srgbClr val="002060"/>
                </a:solidFill>
              </a:rPr>
              <a:t>800</a:t>
            </a:r>
            <a:r>
              <a:rPr lang="zh-CN" altLang="zh-CN" b="1" dirty="0"/>
              <a:t>）×</a:t>
            </a:r>
            <a:r>
              <a:rPr lang="en-US" altLang="zh-CN" b="1" dirty="0">
                <a:solidFill>
                  <a:srgbClr val="002060"/>
                </a:solidFill>
              </a:rPr>
              <a:t>70%</a:t>
            </a:r>
            <a:r>
              <a:rPr lang="zh-CN" altLang="zh-CN" b="1" dirty="0"/>
              <a:t>×</a:t>
            </a:r>
            <a:r>
              <a:rPr lang="en-US" altLang="zh-CN" b="1" dirty="0"/>
              <a:t>20% </a:t>
            </a:r>
            <a:br>
              <a:rPr lang="en-US" altLang="zh-CN" b="1" dirty="0"/>
            </a:br>
            <a:r>
              <a:rPr lang="zh-CN" altLang="zh-CN" b="1" dirty="0"/>
              <a:t>（</a:t>
            </a:r>
            <a:r>
              <a:rPr lang="en-US" altLang="zh-CN" b="1" dirty="0"/>
              <a:t>2</a:t>
            </a:r>
            <a:r>
              <a:rPr lang="zh-CN" altLang="zh-CN" b="1" dirty="0"/>
              <a:t>）每次收入</a:t>
            </a:r>
            <a:r>
              <a:rPr lang="en-US" altLang="zh-CN" b="1" dirty="0">
                <a:solidFill>
                  <a:srgbClr val="002060"/>
                </a:solidFill>
              </a:rPr>
              <a:t>4000</a:t>
            </a:r>
            <a:r>
              <a:rPr lang="zh-CN" altLang="zh-CN" b="1" dirty="0">
                <a:solidFill>
                  <a:srgbClr val="002060"/>
                </a:solidFill>
              </a:rPr>
              <a:t>元以上</a:t>
            </a:r>
            <a:r>
              <a:rPr lang="zh-CN" altLang="zh-CN" b="1" dirty="0"/>
              <a:t>的，预扣预缴税额＝收入×（</a:t>
            </a:r>
            <a:r>
              <a:rPr lang="en-US" altLang="zh-CN" b="1" dirty="0"/>
              <a:t>1</a:t>
            </a:r>
            <a:r>
              <a:rPr lang="zh-CN" altLang="zh-CN" b="1" dirty="0"/>
              <a:t>－</a:t>
            </a:r>
            <a:r>
              <a:rPr lang="en-US" altLang="zh-CN" b="1" dirty="0">
                <a:solidFill>
                  <a:srgbClr val="002060"/>
                </a:solidFill>
              </a:rPr>
              <a:t>20%</a:t>
            </a:r>
            <a:r>
              <a:rPr lang="zh-CN" altLang="zh-CN" b="1" dirty="0"/>
              <a:t>）×</a:t>
            </a:r>
            <a:r>
              <a:rPr lang="en-US" altLang="zh-CN" b="1" dirty="0">
                <a:solidFill>
                  <a:srgbClr val="002060"/>
                </a:solidFill>
              </a:rPr>
              <a:t>70%</a:t>
            </a:r>
            <a:r>
              <a:rPr lang="zh-CN" altLang="zh-CN" b="1" dirty="0"/>
              <a:t>×</a:t>
            </a:r>
            <a:r>
              <a:rPr lang="en-US" altLang="zh-CN" b="1" dirty="0"/>
              <a:t>20% </a:t>
            </a:r>
          </a:p>
        </p:txBody>
      </p:sp>
      <p:sp>
        <p:nvSpPr>
          <p:cNvPr id="23" name="矩形: 圆角 22"/>
          <p:cNvSpPr/>
          <p:nvPr/>
        </p:nvSpPr>
        <p:spPr>
          <a:xfrm>
            <a:off x="190500" y="5661025"/>
            <a:ext cx="8618538" cy="1042988"/>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zh-CN" altLang="en-US" b="1" dirty="0">
                <a:solidFill>
                  <a:srgbClr val="FF0000"/>
                </a:solidFill>
              </a:rPr>
              <a:t>④特许权使用费所得</a:t>
            </a:r>
            <a:r>
              <a:rPr lang="zh-CN" altLang="en-US" b="1" dirty="0"/>
              <a:t>：</a:t>
            </a:r>
            <a:endParaRPr lang="en-US" altLang="zh-CN" b="1" dirty="0"/>
          </a:p>
          <a:p>
            <a:pPr>
              <a:defRPr/>
            </a:pPr>
            <a:r>
              <a:rPr lang="zh-CN" altLang="zh-CN" b="1" dirty="0"/>
              <a:t>（</a:t>
            </a:r>
            <a:r>
              <a:rPr lang="en-US" altLang="zh-CN" b="1" dirty="0"/>
              <a:t>1</a:t>
            </a:r>
            <a:r>
              <a:rPr lang="zh-CN" altLang="zh-CN" b="1" dirty="0"/>
              <a:t>）每次收入</a:t>
            </a:r>
            <a:r>
              <a:rPr lang="zh-CN" altLang="zh-CN" b="1" dirty="0">
                <a:solidFill>
                  <a:srgbClr val="002060"/>
                </a:solidFill>
              </a:rPr>
              <a:t>不超过</a:t>
            </a:r>
            <a:r>
              <a:rPr lang="en-US" altLang="zh-CN" b="1" dirty="0">
                <a:solidFill>
                  <a:srgbClr val="002060"/>
                </a:solidFill>
              </a:rPr>
              <a:t>4000</a:t>
            </a:r>
            <a:r>
              <a:rPr lang="zh-CN" altLang="zh-CN" b="1" dirty="0"/>
              <a:t>元的，预扣预缴税额＝（收入－</a:t>
            </a:r>
            <a:r>
              <a:rPr lang="en-US" altLang="zh-CN" b="1" dirty="0">
                <a:solidFill>
                  <a:srgbClr val="002060"/>
                </a:solidFill>
              </a:rPr>
              <a:t>800</a:t>
            </a:r>
            <a:r>
              <a:rPr lang="zh-CN" altLang="zh-CN" b="1" dirty="0"/>
              <a:t>）×</a:t>
            </a:r>
            <a:r>
              <a:rPr lang="en-US" altLang="zh-CN" b="1" dirty="0"/>
              <a:t>20% </a:t>
            </a:r>
            <a:br>
              <a:rPr lang="en-US" altLang="zh-CN" b="1" dirty="0"/>
            </a:br>
            <a:r>
              <a:rPr lang="zh-CN" altLang="zh-CN" b="1" dirty="0"/>
              <a:t>（</a:t>
            </a:r>
            <a:r>
              <a:rPr lang="en-US" altLang="zh-CN" b="1" dirty="0"/>
              <a:t>2</a:t>
            </a:r>
            <a:r>
              <a:rPr lang="zh-CN" altLang="zh-CN" b="1" dirty="0"/>
              <a:t>）每次收入</a:t>
            </a:r>
            <a:r>
              <a:rPr lang="en-US" altLang="zh-CN" b="1" dirty="0">
                <a:solidFill>
                  <a:srgbClr val="002060"/>
                </a:solidFill>
              </a:rPr>
              <a:t>4000</a:t>
            </a:r>
            <a:r>
              <a:rPr lang="zh-CN" altLang="zh-CN" b="1" dirty="0">
                <a:solidFill>
                  <a:srgbClr val="002060"/>
                </a:solidFill>
              </a:rPr>
              <a:t>元以上</a:t>
            </a:r>
            <a:r>
              <a:rPr lang="zh-CN" altLang="zh-CN" b="1" dirty="0"/>
              <a:t>的，预扣预缴税额＝收入×（</a:t>
            </a:r>
            <a:r>
              <a:rPr lang="en-US" altLang="zh-CN" b="1" dirty="0"/>
              <a:t>1</a:t>
            </a:r>
            <a:r>
              <a:rPr lang="zh-CN" altLang="zh-CN" b="1" dirty="0"/>
              <a:t>－</a:t>
            </a:r>
            <a:r>
              <a:rPr lang="en-US" altLang="zh-CN" b="1" dirty="0">
                <a:solidFill>
                  <a:srgbClr val="002060"/>
                </a:solidFill>
              </a:rPr>
              <a:t>20%</a:t>
            </a:r>
            <a:r>
              <a:rPr lang="zh-CN" altLang="zh-CN" b="1" dirty="0"/>
              <a:t>）×</a:t>
            </a:r>
            <a:r>
              <a:rPr lang="en-US" altLang="zh-CN" b="1" dirty="0"/>
              <a:t>20% </a:t>
            </a:r>
          </a:p>
          <a:p>
            <a:pPr>
              <a:defRPr/>
            </a:pPr>
            <a:endParaRPr lang="en-US" altLang="zh-CN" b="1" dirty="0"/>
          </a:p>
        </p:txBody>
      </p:sp>
      <p:sp>
        <p:nvSpPr>
          <p:cNvPr id="13" name="矩形: 圆角 12"/>
          <p:cNvSpPr/>
          <p:nvPr/>
        </p:nvSpPr>
        <p:spPr>
          <a:xfrm>
            <a:off x="9478963" y="4437063"/>
            <a:ext cx="1962150" cy="13081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b="1" dirty="0">
                <a:solidFill>
                  <a:schemeClr val="bg1"/>
                </a:solidFill>
              </a:rPr>
              <a:t>当月综合所得</a:t>
            </a:r>
            <a:endParaRPr lang="en-US" altLang="zh-CN" b="1" dirty="0">
              <a:solidFill>
                <a:schemeClr val="bg1"/>
              </a:solidFill>
            </a:endParaRPr>
          </a:p>
          <a:p>
            <a:pPr>
              <a:defRPr/>
            </a:pPr>
            <a:r>
              <a:rPr lang="zh-CN" altLang="en-US" b="1" dirty="0">
                <a:solidFill>
                  <a:schemeClr val="bg1"/>
                </a:solidFill>
              </a:rPr>
              <a:t>预缴税额</a:t>
            </a:r>
            <a:r>
              <a:rPr lang="en-US" altLang="zh-CN" b="1" dirty="0">
                <a:solidFill>
                  <a:schemeClr val="bg1"/>
                </a:solidFill>
              </a:rPr>
              <a:t>=</a:t>
            </a:r>
          </a:p>
          <a:p>
            <a:pPr>
              <a:defRPr/>
            </a:pPr>
            <a:r>
              <a:rPr lang="zh-CN" altLang="en-US" b="1" dirty="0">
                <a:solidFill>
                  <a:schemeClr val="bg1"/>
                </a:solidFill>
              </a:rPr>
              <a:t> ①</a:t>
            </a:r>
            <a:r>
              <a:rPr lang="en-US" altLang="zh-CN" b="1" dirty="0">
                <a:solidFill>
                  <a:schemeClr val="bg1"/>
                </a:solidFill>
              </a:rPr>
              <a:t>+</a:t>
            </a:r>
            <a:r>
              <a:rPr lang="zh-CN" altLang="en-US" b="1" dirty="0">
                <a:solidFill>
                  <a:schemeClr val="bg1"/>
                </a:solidFill>
              </a:rPr>
              <a:t> ②</a:t>
            </a:r>
            <a:r>
              <a:rPr lang="en-US" altLang="zh-CN" b="1" dirty="0">
                <a:solidFill>
                  <a:schemeClr val="bg1"/>
                </a:solidFill>
              </a:rPr>
              <a:t>+</a:t>
            </a:r>
            <a:r>
              <a:rPr lang="zh-CN" altLang="en-US" b="1" dirty="0">
                <a:solidFill>
                  <a:schemeClr val="bg1"/>
                </a:solidFill>
              </a:rPr>
              <a:t> ③</a:t>
            </a:r>
            <a:r>
              <a:rPr lang="en-US" altLang="zh-CN" b="1" dirty="0">
                <a:solidFill>
                  <a:schemeClr val="bg1"/>
                </a:solidFill>
              </a:rPr>
              <a:t>+</a:t>
            </a:r>
            <a:r>
              <a:rPr lang="zh-CN" altLang="en-US" b="1" dirty="0">
                <a:solidFill>
                  <a:schemeClr val="bg1"/>
                </a:solidFill>
              </a:rPr>
              <a:t> ④</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linds(horizontal)">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linds(horizontal)">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ox(in)">
                                      <p:cBhvr>
                                        <p:cTn id="26" dur="10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box(in)">
                                      <p:cBhvr>
                                        <p:cTn id="31" dur="10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box(in)">
                                      <p:cBhvr>
                                        <p:cTn id="36" dur="1000"/>
                                        <p:tgtEl>
                                          <p:spTgt spid="21"/>
                                        </p:tgtEl>
                                      </p:cBhvr>
                                    </p:animEffect>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grpId="0" nodeType="click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box(in)">
                                      <p:cBhvr>
                                        <p:cTn id="41" dur="1000"/>
                                        <p:tgtEl>
                                          <p:spTgt spid="23"/>
                                        </p:tgtEl>
                                      </p:cBhvr>
                                    </p:animEffect>
                                  </p:childTnLst>
                                </p:cTn>
                              </p:par>
                            </p:childTnLst>
                          </p:cTn>
                        </p:par>
                      </p:childTnLst>
                    </p:cTn>
                  </p:par>
                  <p:par>
                    <p:cTn id="42" fill="hold">
                      <p:stCondLst>
                        <p:cond delay="indefinite"/>
                      </p:stCondLst>
                      <p:childTnLst>
                        <p:par>
                          <p:cTn id="43" fill="hold">
                            <p:stCondLst>
                              <p:cond delay="0"/>
                            </p:stCondLst>
                            <p:childTnLst>
                              <p:par>
                                <p:cTn id="44" presetID="8" presetClass="entr" presetSubtype="16"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diamond(in)">
                                      <p:cBhvr>
                                        <p:cTn id="46"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9" grpId="0" animBg="1"/>
      <p:bldP spid="10" grpId="0" animBg="1"/>
      <p:bldP spid="19" grpId="0" animBg="1"/>
      <p:bldP spid="21" grpId="0" animBg="1"/>
      <p:bldP spid="23"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3233" name="组合 3"/>
          <p:cNvGrpSpPr/>
          <p:nvPr/>
        </p:nvGrpSpPr>
        <p:grpSpPr bwMode="auto">
          <a:xfrm>
            <a:off x="-28575" y="-26988"/>
            <a:ext cx="12218988" cy="1022351"/>
            <a:chOff x="-28575" y="3703045"/>
            <a:chExt cx="12316469" cy="1022099"/>
          </a:xfrm>
        </p:grpSpPr>
        <p:sp>
          <p:nvSpPr>
            <p:cNvPr id="5" name="矩形 4"/>
            <p:cNvSpPr/>
            <p:nvPr/>
          </p:nvSpPr>
          <p:spPr>
            <a:xfrm>
              <a:off x="5061550" y="4096649"/>
              <a:ext cx="7226344" cy="628495"/>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2"/>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23234"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23235" name="Group 55"/>
          <p:cNvGrpSpPr/>
          <p:nvPr/>
        </p:nvGrpSpPr>
        <p:grpSpPr bwMode="auto">
          <a:xfrm>
            <a:off x="2998788" y="117475"/>
            <a:ext cx="4970462" cy="566738"/>
            <a:chOff x="2465" y="76"/>
            <a:chExt cx="1535" cy="357"/>
          </a:xfrm>
        </p:grpSpPr>
        <p:grpSp>
          <p:nvGrpSpPr>
            <p:cNvPr id="46"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23245"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五、个人所得税应纳税额的计算</a:t>
              </a:r>
            </a:p>
          </p:txBody>
        </p:sp>
      </p:grpSp>
      <p:sp>
        <p:nvSpPr>
          <p:cNvPr id="2" name="流程图: 可选过程 1"/>
          <p:cNvSpPr/>
          <p:nvPr/>
        </p:nvSpPr>
        <p:spPr>
          <a:xfrm>
            <a:off x="550863" y="981075"/>
            <a:ext cx="2871787" cy="51593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solidFill>
                  <a:srgbClr val="002060"/>
                </a:solidFill>
              </a:rPr>
              <a:t>综合所得的应纳税额</a:t>
            </a:r>
          </a:p>
        </p:txBody>
      </p:sp>
      <p:sp>
        <p:nvSpPr>
          <p:cNvPr id="3" name="箭头: 右 2"/>
          <p:cNvSpPr/>
          <p:nvPr/>
        </p:nvSpPr>
        <p:spPr>
          <a:xfrm>
            <a:off x="3506788" y="1131888"/>
            <a:ext cx="936625" cy="352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 name="矩形: 圆角 3"/>
          <p:cNvSpPr/>
          <p:nvPr/>
        </p:nvSpPr>
        <p:spPr>
          <a:xfrm>
            <a:off x="4511675" y="1052513"/>
            <a:ext cx="5861050" cy="742950"/>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t>按月预扣预缴，年终汇算清缴，多退少补</a:t>
            </a:r>
            <a:endParaRPr lang="en-US" altLang="zh-CN" b="1" dirty="0"/>
          </a:p>
          <a:p>
            <a:pPr algn="ctr">
              <a:defRPr/>
            </a:pPr>
            <a:r>
              <a:rPr lang="zh-CN" altLang="en-US" b="1" dirty="0"/>
              <a:t>（与企业所得税应纳税额的计算缴纳相类似）</a:t>
            </a:r>
          </a:p>
        </p:txBody>
      </p:sp>
      <p:sp>
        <p:nvSpPr>
          <p:cNvPr id="9" name="矩形: 圆角 8"/>
          <p:cNvSpPr/>
          <p:nvPr/>
        </p:nvSpPr>
        <p:spPr>
          <a:xfrm>
            <a:off x="190500" y="2708275"/>
            <a:ext cx="11237913" cy="1308100"/>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zh-CN" altLang="en-US" sz="2000" b="1">
                <a:solidFill>
                  <a:schemeClr val="tx1"/>
                </a:solidFill>
                <a:latin typeface="Arial" panose="020B0604020202020204" pitchFamily="34" charset="0"/>
              </a:rPr>
              <a:t>年度综合所得应纳税所得额</a:t>
            </a:r>
            <a:r>
              <a:rPr lang="zh-CN" altLang="en-US" sz="2000" b="1">
                <a:solidFill>
                  <a:schemeClr val="bg1"/>
                </a:solidFill>
                <a:latin typeface="Arial" panose="020B0604020202020204" pitchFamily="34" charset="0"/>
              </a:rPr>
              <a:t>＝每一纳税年度的</a:t>
            </a:r>
            <a:r>
              <a:rPr lang="en-US" altLang="zh-CN" sz="2000" b="1">
                <a:solidFill>
                  <a:schemeClr val="tx1"/>
                </a:solidFill>
                <a:latin typeface="Arial" panose="020B0604020202020204" pitchFamily="34" charset="0"/>
              </a:rPr>
              <a:t>4</a:t>
            </a:r>
            <a:r>
              <a:rPr lang="zh-CN" altLang="en-US" sz="2000" b="1">
                <a:solidFill>
                  <a:schemeClr val="tx1"/>
                </a:solidFill>
                <a:latin typeface="Arial" panose="020B0604020202020204" pitchFamily="34" charset="0"/>
              </a:rPr>
              <a:t>项</a:t>
            </a:r>
            <a:r>
              <a:rPr lang="zh-CN" altLang="en-US" sz="2000" b="1">
                <a:solidFill>
                  <a:schemeClr val="bg1"/>
                </a:solidFill>
                <a:latin typeface="Arial" panose="020B0604020202020204" pitchFamily="34" charset="0"/>
              </a:rPr>
              <a:t>综合所得收入</a:t>
            </a:r>
            <a:r>
              <a:rPr lang="zh-CN" altLang="en-US" sz="2000" b="1">
                <a:solidFill>
                  <a:schemeClr val="tx1"/>
                </a:solidFill>
                <a:latin typeface="Arial" panose="020B0604020202020204" pitchFamily="34" charset="0"/>
              </a:rPr>
              <a:t>总额</a:t>
            </a:r>
            <a:r>
              <a:rPr lang="zh-CN" altLang="en-US" sz="2000" b="1">
                <a:solidFill>
                  <a:schemeClr val="bg1"/>
                </a:solidFill>
                <a:latin typeface="Arial" panose="020B0604020202020204" pitchFamily="34" charset="0"/>
              </a:rPr>
              <a:t>－</a:t>
            </a:r>
            <a:r>
              <a:rPr lang="en-US" altLang="zh-CN" sz="2000" b="1">
                <a:solidFill>
                  <a:schemeClr val="bg1"/>
                </a:solidFill>
                <a:latin typeface="Arial" panose="020B0604020202020204" pitchFamily="34" charset="0"/>
              </a:rPr>
              <a:t>6</a:t>
            </a:r>
            <a:r>
              <a:rPr lang="zh-CN" altLang="en-US" sz="2000" b="1">
                <a:solidFill>
                  <a:schemeClr val="bg1"/>
                </a:solidFill>
                <a:latin typeface="Arial" panose="020B0604020202020204" pitchFamily="34" charset="0"/>
              </a:rPr>
              <a:t>万元</a:t>
            </a:r>
            <a:r>
              <a:rPr lang="en-US" altLang="zh-CN" sz="2000" b="1">
                <a:solidFill>
                  <a:schemeClr val="bg1"/>
                </a:solidFill>
                <a:latin typeface="Arial" panose="020B0604020202020204" pitchFamily="34" charset="0"/>
              </a:rPr>
              <a:t>/</a:t>
            </a:r>
            <a:r>
              <a:rPr lang="zh-CN" altLang="en-US" sz="2000" b="1">
                <a:solidFill>
                  <a:schemeClr val="bg1"/>
                </a:solidFill>
                <a:latin typeface="Arial" panose="020B0604020202020204" pitchFamily="34" charset="0"/>
              </a:rPr>
              <a:t>年－专项扣除年度总额－专项附加扣除年度总额－其他扣除</a:t>
            </a:r>
            <a:br>
              <a:rPr lang="zh-CN" altLang="en-US" sz="2000" b="1">
                <a:solidFill>
                  <a:schemeClr val="bg1"/>
                </a:solidFill>
                <a:latin typeface="Arial" panose="020B0604020202020204" pitchFamily="34" charset="0"/>
              </a:rPr>
            </a:br>
            <a:r>
              <a:rPr lang="zh-CN" altLang="en-US" sz="2000" b="1">
                <a:solidFill>
                  <a:schemeClr val="tx1"/>
                </a:solidFill>
                <a:latin typeface="Arial" panose="020B0604020202020204" pitchFamily="34" charset="0"/>
              </a:rPr>
              <a:t>年度综合所得应纳税额</a:t>
            </a:r>
            <a:r>
              <a:rPr lang="en-US" altLang="zh-CN" sz="2000" b="1">
                <a:solidFill>
                  <a:schemeClr val="bg1"/>
                </a:solidFill>
                <a:latin typeface="Arial" panose="020B0604020202020204" pitchFamily="34" charset="0"/>
              </a:rPr>
              <a:t>=</a:t>
            </a:r>
            <a:r>
              <a:rPr lang="zh-CN" altLang="en-US" sz="2000" b="1">
                <a:solidFill>
                  <a:schemeClr val="bg1"/>
                </a:solidFill>
                <a:latin typeface="Arial" panose="020B0604020202020204" pitchFamily="34" charset="0"/>
              </a:rPr>
              <a:t>年度综合所得应纳税所得额</a:t>
            </a:r>
            <a:r>
              <a:rPr lang="zh-CN" altLang="zh-CN" sz="2000" b="1">
                <a:solidFill>
                  <a:srgbClr val="FFFFFF"/>
                </a:solidFill>
                <a:latin typeface="Arial" panose="020B0604020202020204" pitchFamily="34" charset="0"/>
              </a:rPr>
              <a:t>×税率－速算扣除数</a:t>
            </a:r>
            <a:r>
              <a:rPr lang="zh-CN" altLang="en-US" sz="2000" b="1">
                <a:solidFill>
                  <a:srgbClr val="FFFFFF"/>
                </a:solidFill>
              </a:rPr>
              <a:t/>
            </a:r>
            <a:br>
              <a:rPr lang="zh-CN" altLang="en-US" sz="2000" b="1">
                <a:solidFill>
                  <a:srgbClr val="FFFFFF"/>
                </a:solidFill>
              </a:rPr>
            </a:br>
            <a:endParaRPr lang="zh-CN" altLang="en-US" sz="2000" b="1">
              <a:solidFill>
                <a:srgbClr val="FFFFFF"/>
              </a:solidFill>
            </a:endParaRPr>
          </a:p>
        </p:txBody>
      </p:sp>
      <p:sp>
        <p:nvSpPr>
          <p:cNvPr id="10" name="标注: 下箭头 9"/>
          <p:cNvSpPr/>
          <p:nvPr/>
        </p:nvSpPr>
        <p:spPr>
          <a:xfrm>
            <a:off x="911225" y="1557338"/>
            <a:ext cx="2276475" cy="10795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a:solidFill>
                  <a:srgbClr val="FFFFFF"/>
                </a:solidFill>
              </a:rPr>
              <a:t>⑵年终汇算清缴</a:t>
            </a:r>
          </a:p>
          <a:p>
            <a:pPr algn="ctr">
              <a:defRPr/>
            </a:pPr>
            <a:r>
              <a:rPr lang="zh-CN" altLang="en-US" b="1">
                <a:solidFill>
                  <a:srgbClr val="FFFFFF"/>
                </a:solidFill>
              </a:rPr>
              <a:t>计算全年应纳税额</a:t>
            </a:r>
          </a:p>
        </p:txBody>
      </p:sp>
      <p:sp>
        <p:nvSpPr>
          <p:cNvPr id="13" name="矩形: 圆角 12"/>
          <p:cNvSpPr/>
          <p:nvPr/>
        </p:nvSpPr>
        <p:spPr>
          <a:xfrm>
            <a:off x="477838" y="5013325"/>
            <a:ext cx="7200900" cy="5762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b="1">
                <a:solidFill>
                  <a:schemeClr val="bg1"/>
                </a:solidFill>
              </a:rPr>
              <a:t>全年各月累计综合所得预缴税额</a:t>
            </a:r>
            <a:r>
              <a:rPr lang="en-US" altLang="zh-CN" b="1">
                <a:solidFill>
                  <a:schemeClr val="bg1"/>
                </a:solidFill>
              </a:rPr>
              <a:t>&lt;</a:t>
            </a:r>
            <a:r>
              <a:rPr lang="zh-CN" altLang="en-US" b="1">
                <a:solidFill>
                  <a:schemeClr val="bg1"/>
                </a:solidFill>
              </a:rPr>
              <a:t>年度总额所得应纳税额，补交差额</a:t>
            </a:r>
          </a:p>
        </p:txBody>
      </p:sp>
      <p:sp>
        <p:nvSpPr>
          <p:cNvPr id="8" name="标注: 下箭头 9"/>
          <p:cNvSpPr/>
          <p:nvPr/>
        </p:nvSpPr>
        <p:spPr>
          <a:xfrm>
            <a:off x="911225" y="4076700"/>
            <a:ext cx="2276475" cy="865188"/>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a:solidFill>
                  <a:srgbClr val="FFFFFF"/>
                </a:solidFill>
              </a:rPr>
              <a:t>⑶多退少补</a:t>
            </a:r>
          </a:p>
        </p:txBody>
      </p:sp>
      <p:sp>
        <p:nvSpPr>
          <p:cNvPr id="11" name="矩形: 圆角 12"/>
          <p:cNvSpPr/>
          <p:nvPr/>
        </p:nvSpPr>
        <p:spPr>
          <a:xfrm>
            <a:off x="477838" y="5661025"/>
            <a:ext cx="7200900" cy="5762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b="1">
                <a:solidFill>
                  <a:schemeClr val="bg1"/>
                </a:solidFill>
              </a:rPr>
              <a:t>全年各月累计综合所得预缴税额</a:t>
            </a:r>
            <a:r>
              <a:rPr lang="en-US" altLang="zh-CN" b="1">
                <a:solidFill>
                  <a:schemeClr val="bg1"/>
                </a:solidFill>
              </a:rPr>
              <a:t>&gt;</a:t>
            </a:r>
            <a:r>
              <a:rPr lang="zh-CN" altLang="en-US" b="1">
                <a:solidFill>
                  <a:schemeClr val="bg1"/>
                </a:solidFill>
              </a:rPr>
              <a:t>年度总额所得应纳税额，退还差额</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blinds(horizontal)">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linds(horizontal)">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ox(in)">
                                      <p:cBhvr>
                                        <p:cTn id="26" dur="10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blinds(horizontal)">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8" presetClass="entr" presetSubtype="16"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diamond(in)">
                                      <p:cBhvr>
                                        <p:cTn id="36" dur="1000"/>
                                        <p:tgtEl>
                                          <p:spTgt spid="13"/>
                                        </p:tgtEl>
                                      </p:cBhvr>
                                    </p:animEffect>
                                  </p:childTnLst>
                                </p:cTn>
                              </p:par>
                            </p:childTnLst>
                          </p:cTn>
                        </p:par>
                      </p:childTnLst>
                    </p:cTn>
                  </p:par>
                  <p:par>
                    <p:cTn id="37" fill="hold">
                      <p:stCondLst>
                        <p:cond delay="indefinite"/>
                      </p:stCondLst>
                      <p:childTnLst>
                        <p:par>
                          <p:cTn id="38" fill="hold">
                            <p:stCondLst>
                              <p:cond delay="0"/>
                            </p:stCondLst>
                            <p:childTnLst>
                              <p:par>
                                <p:cTn id="39" presetID="8" presetClass="entr" presetSubtype="16"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diamond(in)">
                                      <p:cBhvr>
                                        <p:cTn id="41"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9" grpId="0" animBg="1"/>
      <p:bldP spid="10" grpId="0" animBg="1"/>
      <p:bldP spid="13" grpId="0" animBg="1"/>
      <p:bldP spid="8" grpId="0" animBg="1"/>
      <p:bldP spid="1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281" name="组合 3"/>
          <p:cNvGrpSpPr/>
          <p:nvPr/>
        </p:nvGrpSpPr>
        <p:grpSpPr bwMode="auto">
          <a:xfrm>
            <a:off x="-28575" y="0"/>
            <a:ext cx="12218988" cy="1022350"/>
            <a:chOff x="-28575" y="3703045"/>
            <a:chExt cx="12316469" cy="1022099"/>
          </a:xfrm>
        </p:grpSpPr>
        <p:sp>
          <p:nvSpPr>
            <p:cNvPr id="5" name="矩形 4"/>
            <p:cNvSpPr/>
            <p:nvPr/>
          </p:nvSpPr>
          <p:spPr>
            <a:xfrm>
              <a:off x="5061550" y="4096648"/>
              <a:ext cx="7226344" cy="628496"/>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3"/>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25282"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25283" name="Group 55"/>
          <p:cNvGrpSpPr/>
          <p:nvPr/>
        </p:nvGrpSpPr>
        <p:grpSpPr bwMode="auto">
          <a:xfrm>
            <a:off x="2998788" y="117475"/>
            <a:ext cx="4970462" cy="566738"/>
            <a:chOff x="2465" y="76"/>
            <a:chExt cx="1535" cy="357"/>
          </a:xfrm>
        </p:grpSpPr>
        <p:grpSp>
          <p:nvGrpSpPr>
            <p:cNvPr id="46"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25292"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五、个人所得税应纳税额的计算</a:t>
              </a:r>
            </a:p>
          </p:txBody>
        </p:sp>
      </p:grpSp>
      <p:sp>
        <p:nvSpPr>
          <p:cNvPr id="2" name="流程图: 可选过程 1"/>
          <p:cNvSpPr/>
          <p:nvPr/>
        </p:nvSpPr>
        <p:spPr>
          <a:xfrm>
            <a:off x="477838" y="908050"/>
            <a:ext cx="2871787" cy="51593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solidFill>
                  <a:srgbClr val="002060"/>
                </a:solidFill>
              </a:rPr>
              <a:t>综合所得的应纳税额</a:t>
            </a:r>
          </a:p>
        </p:txBody>
      </p:sp>
      <p:sp>
        <p:nvSpPr>
          <p:cNvPr id="9" name="矩形: 圆角 8"/>
          <p:cNvSpPr/>
          <p:nvPr/>
        </p:nvSpPr>
        <p:spPr>
          <a:xfrm>
            <a:off x="261938" y="1557338"/>
            <a:ext cx="11237912" cy="1308100"/>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zh-CN" altLang="en-US" b="1">
                <a:solidFill>
                  <a:srgbClr val="FF0000"/>
                </a:solidFill>
              </a:rPr>
              <a:t>①工资薪金所得</a:t>
            </a:r>
            <a:r>
              <a:rPr lang="zh-CN" altLang="en-US" b="1">
                <a:solidFill>
                  <a:srgbClr val="FFFFFF"/>
                </a:solidFill>
              </a:rPr>
              <a:t>（累计预扣法）：</a:t>
            </a:r>
            <a:endParaRPr lang="en-US" altLang="zh-CN" b="1">
              <a:solidFill>
                <a:srgbClr val="FFFFFF"/>
              </a:solidFill>
            </a:endParaRPr>
          </a:p>
          <a:p>
            <a:pPr>
              <a:defRPr/>
            </a:pPr>
            <a:r>
              <a:rPr lang="zh-CN" altLang="zh-CN" b="1">
                <a:solidFill>
                  <a:srgbClr val="002060"/>
                </a:solidFill>
              </a:rPr>
              <a:t>累计预扣预缴应纳税所得额</a:t>
            </a:r>
            <a:r>
              <a:rPr lang="zh-CN" altLang="zh-CN" b="1">
                <a:solidFill>
                  <a:srgbClr val="FFFFFF"/>
                </a:solidFill>
              </a:rPr>
              <a:t>＝累计收入－累计减除费用（</a:t>
            </a:r>
            <a:r>
              <a:rPr lang="en-US" altLang="zh-CN" b="1">
                <a:solidFill>
                  <a:srgbClr val="FFFFFF"/>
                </a:solidFill>
              </a:rPr>
              <a:t>5000/</a:t>
            </a:r>
            <a:r>
              <a:rPr lang="zh-CN" altLang="zh-CN" b="1">
                <a:solidFill>
                  <a:srgbClr val="FFFFFF"/>
                </a:solidFill>
              </a:rPr>
              <a:t>月）－累计</a:t>
            </a:r>
            <a:r>
              <a:rPr lang="zh-CN" altLang="zh-CN" b="1">
                <a:solidFill>
                  <a:srgbClr val="002060"/>
                </a:solidFill>
              </a:rPr>
              <a:t>专项扣除</a:t>
            </a:r>
            <a:r>
              <a:rPr lang="zh-CN" altLang="zh-CN" b="1">
                <a:solidFill>
                  <a:srgbClr val="FFFFFF"/>
                </a:solidFill>
              </a:rPr>
              <a:t>－累计</a:t>
            </a:r>
            <a:r>
              <a:rPr lang="zh-CN" altLang="zh-CN" b="1">
                <a:solidFill>
                  <a:srgbClr val="002060"/>
                </a:solidFill>
              </a:rPr>
              <a:t>专项附加扣除</a:t>
            </a:r>
            <a:endParaRPr lang="en-US" altLang="zh-CN" b="1">
              <a:solidFill>
                <a:srgbClr val="002060"/>
              </a:solidFill>
            </a:endParaRPr>
          </a:p>
          <a:p>
            <a:pPr>
              <a:defRPr/>
            </a:pPr>
            <a:r>
              <a:rPr lang="zh-CN" altLang="zh-CN" b="1">
                <a:solidFill>
                  <a:srgbClr val="FFFFFF"/>
                </a:solidFill>
              </a:rPr>
              <a:t>－累计依法确定的其他扣除</a:t>
            </a:r>
            <a:endParaRPr lang="zh-CN" altLang="en-US" b="1">
              <a:solidFill>
                <a:srgbClr val="FFFFFF"/>
              </a:solidFill>
            </a:endParaRPr>
          </a:p>
          <a:p>
            <a:pPr>
              <a:defRPr/>
            </a:pPr>
            <a:r>
              <a:rPr lang="zh-CN" altLang="zh-CN" b="1">
                <a:solidFill>
                  <a:srgbClr val="FFFFFF"/>
                </a:solidFill>
                <a:latin typeface="Arial" panose="020B0604020202020204" pitchFamily="34" charset="0"/>
              </a:rPr>
              <a:t>本期应预扣预缴税额＝（</a:t>
            </a:r>
            <a:r>
              <a:rPr lang="zh-CN" altLang="zh-CN" b="1">
                <a:solidFill>
                  <a:srgbClr val="002060"/>
                </a:solidFill>
                <a:latin typeface="Arial" panose="020B0604020202020204" pitchFamily="34" charset="0"/>
              </a:rPr>
              <a:t>累计预扣预缴应纳税所得额</a:t>
            </a:r>
            <a:r>
              <a:rPr lang="zh-CN" altLang="zh-CN" b="1">
                <a:solidFill>
                  <a:srgbClr val="FFFFFF"/>
                </a:solidFill>
                <a:latin typeface="Arial" panose="020B0604020202020204" pitchFamily="34" charset="0"/>
              </a:rPr>
              <a:t>×预扣率－速算扣除数）－累计已预扣预缴税额</a:t>
            </a:r>
            <a:endParaRPr lang="en-US" altLang="zh-CN" b="1">
              <a:solidFill>
                <a:srgbClr val="FFFFFF"/>
              </a:solidFill>
              <a:latin typeface="Arial" panose="020B0604020202020204" pitchFamily="34" charset="0"/>
            </a:endParaRPr>
          </a:p>
          <a:p>
            <a:pPr>
              <a:defRPr/>
            </a:pPr>
            <a:endParaRPr lang="en-US" altLang="zh-CN" b="1">
              <a:solidFill>
                <a:srgbClr val="FFFFFF"/>
              </a:solidFill>
            </a:endParaRPr>
          </a:p>
          <a:p>
            <a:pPr>
              <a:defRPr/>
            </a:pPr>
            <a:r>
              <a:rPr lang="en-US" altLang="zh-CN" b="1">
                <a:solidFill>
                  <a:srgbClr val="FFFFFF"/>
                </a:solidFill>
              </a:rPr>
              <a:t/>
            </a:r>
            <a:br>
              <a:rPr lang="en-US" altLang="zh-CN" b="1">
                <a:solidFill>
                  <a:srgbClr val="FFFFFF"/>
                </a:solidFill>
              </a:rPr>
            </a:br>
            <a:endParaRPr lang="zh-CN" altLang="en-US" b="1">
              <a:solidFill>
                <a:srgbClr val="FFFFFF"/>
              </a:solidFill>
            </a:endParaRPr>
          </a:p>
        </p:txBody>
      </p:sp>
      <p:sp>
        <p:nvSpPr>
          <p:cNvPr id="262163" name="Text Box 19"/>
          <p:cNvSpPr txBox="1">
            <a:spLocks noChangeArrowheads="1"/>
          </p:cNvSpPr>
          <p:nvPr/>
        </p:nvSpPr>
        <p:spPr bwMode="auto">
          <a:xfrm>
            <a:off x="190500" y="3068638"/>
            <a:ext cx="11233150" cy="3527425"/>
          </a:xfrm>
          <a:prstGeom prst="rect">
            <a:avLst/>
          </a:prstGeom>
          <a:noFill/>
          <a:ln w="9525">
            <a:noFill/>
            <a:miter lim="800000"/>
          </a:ln>
        </p:spPr>
        <p:txBody>
          <a:bodyPr>
            <a:spAutoFit/>
          </a:bodyPr>
          <a:lstStyle/>
          <a:p>
            <a:pPr>
              <a:spcBef>
                <a:spcPct val="50000"/>
              </a:spcBef>
            </a:pPr>
            <a:r>
              <a:rPr lang="zh-CN" altLang="en-US"/>
              <a:t>（</a:t>
            </a:r>
            <a:r>
              <a:rPr lang="en-US" altLang="zh-CN"/>
              <a:t>1</a:t>
            </a:r>
            <a:r>
              <a:rPr lang="zh-CN" altLang="en-US"/>
              <a:t>）减除费用：即工资薪金所得免征额</a:t>
            </a:r>
            <a:r>
              <a:rPr lang="en-US" altLang="zh-CN" b="1"/>
              <a:t>5000</a:t>
            </a:r>
            <a:r>
              <a:rPr lang="zh-CN" altLang="en-US" b="1"/>
              <a:t>元</a:t>
            </a:r>
            <a:r>
              <a:rPr lang="zh-CN" altLang="en-US"/>
              <a:t>（</a:t>
            </a:r>
            <a:r>
              <a:rPr lang="en-US" altLang="zh-CN"/>
              <a:t>2018</a:t>
            </a:r>
            <a:r>
              <a:rPr lang="zh-CN" altLang="en-US"/>
              <a:t>年</a:t>
            </a:r>
            <a:r>
              <a:rPr lang="en-US" altLang="zh-CN"/>
              <a:t>10</a:t>
            </a:r>
            <a:r>
              <a:rPr lang="zh-CN" altLang="en-US"/>
              <a:t>月前为</a:t>
            </a:r>
            <a:r>
              <a:rPr lang="en-US" altLang="zh-CN"/>
              <a:t>3500</a:t>
            </a:r>
            <a:r>
              <a:rPr lang="zh-CN" altLang="en-US"/>
              <a:t>元）</a:t>
            </a:r>
          </a:p>
          <a:p>
            <a:pPr>
              <a:spcBef>
                <a:spcPct val="50000"/>
              </a:spcBef>
            </a:pPr>
            <a:r>
              <a:rPr lang="zh-CN" altLang="en-US"/>
              <a:t>（</a:t>
            </a:r>
            <a:r>
              <a:rPr lang="en-US" altLang="zh-CN"/>
              <a:t>2</a:t>
            </a:r>
            <a:r>
              <a:rPr lang="zh-CN" altLang="en-US"/>
              <a:t>）专项扣除：包括居民个人按照国家规定的范围和标准缴纳的基本养老保险、基本医疗保险、失业保险等社会保险费和住房公积金等</a:t>
            </a:r>
            <a:r>
              <a:rPr lang="zh-CN" altLang="en-US" b="1"/>
              <a:t>。（</a:t>
            </a:r>
            <a:r>
              <a:rPr lang="zh-CN" altLang="en-US" b="1" u="sng"/>
              <a:t>三险一金</a:t>
            </a:r>
            <a:r>
              <a:rPr lang="zh-CN" altLang="en-US" b="1"/>
              <a:t>）</a:t>
            </a:r>
            <a:r>
              <a:rPr lang="zh-CN" altLang="en-US"/>
              <a:t> </a:t>
            </a:r>
          </a:p>
          <a:p>
            <a:pPr>
              <a:spcBef>
                <a:spcPct val="50000"/>
              </a:spcBef>
            </a:pPr>
            <a:r>
              <a:rPr lang="zh-CN" altLang="en-US"/>
              <a:t>（</a:t>
            </a:r>
            <a:r>
              <a:rPr lang="en-US" altLang="zh-CN"/>
              <a:t>3</a:t>
            </a:r>
            <a:r>
              <a:rPr lang="zh-CN" altLang="en-US"/>
              <a:t>）专项附加扣除：包括子</a:t>
            </a:r>
            <a:r>
              <a:rPr lang="zh-CN" altLang="en-US" b="1" u="sng"/>
              <a:t>女教育、继续教育、大病医疗、住房贷款利息或者住房租金、赡养老人</a:t>
            </a:r>
            <a:r>
              <a:rPr lang="zh-CN" altLang="en-US"/>
              <a:t>等支出。</a:t>
            </a:r>
            <a:br>
              <a:rPr lang="zh-CN" altLang="en-US"/>
            </a:br>
            <a:r>
              <a:rPr lang="zh-CN" altLang="en-US"/>
              <a:t>①</a:t>
            </a:r>
            <a:r>
              <a:rPr lang="zh-CN" altLang="en-US" b="1" u="sng"/>
              <a:t>除大病医疗以外</a:t>
            </a:r>
            <a:r>
              <a:rPr lang="zh-CN" altLang="en-US"/>
              <a:t>，子女教育、赡养老人、住房贷款利息、住房租金、继续教育，纳税人</a:t>
            </a:r>
            <a:r>
              <a:rPr lang="zh-CN" altLang="en-US" b="1" u="sng"/>
              <a:t>可以选择</a:t>
            </a:r>
            <a:r>
              <a:rPr lang="zh-CN" altLang="en-US"/>
              <a:t>在单位发放工资薪金时，按月享受专项附加扣除政策</a:t>
            </a:r>
            <a:br>
              <a:rPr lang="zh-CN" altLang="en-US"/>
            </a:br>
            <a:r>
              <a:rPr lang="zh-CN" altLang="en-US"/>
              <a:t>②一个纳税年度内，如果没有及时将扣除信息报送任职受雇单位，以致在单位预扣预缴工资、薪金所得税未享受扣除或未足额享受扣除的，可以在当年剩余月份内向单位申请补充扣除，也可以在次年</a:t>
            </a:r>
            <a:r>
              <a:rPr lang="en-US" altLang="zh-CN"/>
              <a:t>3</a:t>
            </a:r>
            <a:r>
              <a:rPr lang="zh-CN" altLang="en-US"/>
              <a:t>月</a:t>
            </a:r>
            <a:r>
              <a:rPr lang="en-US" altLang="zh-CN"/>
              <a:t>1</a:t>
            </a:r>
            <a:r>
              <a:rPr lang="zh-CN" altLang="en-US"/>
              <a:t>日至</a:t>
            </a:r>
            <a:r>
              <a:rPr lang="en-US" altLang="zh-CN"/>
              <a:t>6</a:t>
            </a:r>
            <a:r>
              <a:rPr lang="zh-CN" altLang="en-US"/>
              <a:t>月</a:t>
            </a:r>
            <a:r>
              <a:rPr lang="en-US" altLang="zh-CN"/>
              <a:t>30</a:t>
            </a:r>
            <a:r>
              <a:rPr lang="zh-CN" altLang="en-US"/>
              <a:t>日内，向汇缴地主管税务机关进行汇算清缴申报时办理扣除。</a:t>
            </a:r>
          </a:p>
          <a:p>
            <a:pPr>
              <a:spcBef>
                <a:spcPct val="50000"/>
              </a:spcBef>
            </a:pPr>
            <a:r>
              <a:rPr lang="zh-CN" altLang="en-US"/>
              <a:t>（</a:t>
            </a:r>
            <a:r>
              <a:rPr lang="en-US" altLang="zh-CN"/>
              <a:t>4</a:t>
            </a:r>
            <a:r>
              <a:rPr lang="zh-CN" altLang="en-US"/>
              <a:t>）其他扣除</a:t>
            </a:r>
            <a:r>
              <a:rPr lang="en-US" altLang="zh-CN"/>
              <a:t>:</a:t>
            </a:r>
            <a:r>
              <a:rPr lang="zh-CN" altLang="en-US"/>
              <a:t>个人缴付符合国家规定的企业年金、职业年金，个人购买符合国家规定的商业健康保险、税收递延型商业养老保险支出，以及国务院规定可扣除的其他项目。</a:t>
            </a:r>
          </a:p>
        </p:txBody>
      </p:sp>
      <p:grpSp>
        <p:nvGrpSpPr>
          <p:cNvPr id="262182" name="Group 38"/>
          <p:cNvGrpSpPr/>
          <p:nvPr/>
        </p:nvGrpSpPr>
        <p:grpSpPr bwMode="auto">
          <a:xfrm>
            <a:off x="0" y="3068638"/>
            <a:ext cx="12071350" cy="3529012"/>
            <a:chOff x="710" y="1842"/>
            <a:chExt cx="7604" cy="2223"/>
          </a:xfrm>
        </p:grpSpPr>
        <p:sp>
          <p:nvSpPr>
            <p:cNvPr id="225289" name="AutoShape 36"/>
            <p:cNvSpPr>
              <a:spLocks noChangeArrowheads="1"/>
            </p:cNvSpPr>
            <p:nvPr/>
          </p:nvSpPr>
          <p:spPr bwMode="auto">
            <a:xfrm>
              <a:off x="710" y="1842"/>
              <a:ext cx="7604" cy="2223"/>
            </a:xfrm>
            <a:prstGeom prst="roundRect">
              <a:avLst>
                <a:gd name="adj" fmla="val 16667"/>
              </a:avLst>
            </a:prstGeom>
            <a:solidFill>
              <a:srgbClr val="CCFFCC"/>
            </a:solidFill>
            <a:ln w="9525">
              <a:solidFill>
                <a:schemeClr val="tx1"/>
              </a:solidFill>
              <a:round/>
            </a:ln>
          </p:spPr>
          <p:txBody>
            <a:bodyPr wrap="none" anchor="ctr"/>
            <a:lstStyle/>
            <a:p>
              <a:endParaRPr lang="en-US" altLang="zh-CN" sz="1600" b="1">
                <a:latin typeface="宋体" panose="02010600030101010101" pitchFamily="2" charset="-122"/>
              </a:endParaRPr>
            </a:p>
            <a:p>
              <a:endParaRPr lang="en-US" altLang="zh-CN" sz="1600" b="1">
                <a:latin typeface="宋体" panose="02010600030101010101" pitchFamily="2" charset="-122"/>
              </a:endParaRPr>
            </a:p>
            <a:p>
              <a:r>
                <a:rPr lang="en-US" altLang="zh-CN" sz="1600" b="1">
                  <a:latin typeface="宋体" panose="02010600030101010101" pitchFamily="2" charset="-122"/>
                </a:rPr>
                <a:t>A.</a:t>
              </a:r>
              <a:r>
                <a:rPr lang="zh-CN" altLang="en-US" sz="1600" b="1">
                  <a:latin typeface="宋体" panose="02010600030101010101" pitchFamily="2" charset="-122"/>
                </a:rPr>
                <a:t>子女教育</a:t>
              </a:r>
              <a:r>
                <a:rPr lang="en-US" altLang="zh-CN" sz="1600" b="1">
                  <a:latin typeface="宋体" panose="02010600030101010101" pitchFamily="2" charset="-122"/>
                </a:rPr>
                <a:t>:</a:t>
              </a:r>
              <a:r>
                <a:rPr lang="zh-CN" altLang="en-US" sz="1600">
                  <a:latin typeface="宋体" panose="02010600030101010101" pitchFamily="2" charset="-122"/>
                </a:rPr>
                <a:t>纳税人的子女接受全日制学历教育的相关支出，按照每个子女</a:t>
              </a:r>
              <a:r>
                <a:rPr lang="zh-CN" altLang="en-US" sz="1600" b="1" u="sng">
                  <a:latin typeface="宋体" panose="02010600030101010101" pitchFamily="2" charset="-122"/>
                </a:rPr>
                <a:t>每月</a:t>
              </a:r>
              <a:r>
                <a:rPr lang="en-US" altLang="zh-CN" sz="1600" b="1" u="sng">
                  <a:latin typeface="宋体" panose="02010600030101010101" pitchFamily="2" charset="-122"/>
                </a:rPr>
                <a:t>1000</a:t>
              </a:r>
              <a:r>
                <a:rPr lang="zh-CN" altLang="en-US" sz="1600" b="1" u="sng">
                  <a:latin typeface="宋体" panose="02010600030101010101" pitchFamily="2" charset="-122"/>
                </a:rPr>
                <a:t>元的标准定额</a:t>
              </a:r>
              <a:r>
                <a:rPr lang="zh-CN" altLang="en-US" sz="1600">
                  <a:latin typeface="宋体" panose="02010600030101010101" pitchFamily="2" charset="-122"/>
                </a:rPr>
                <a:t>扣除。</a:t>
              </a:r>
            </a:p>
            <a:p>
              <a:r>
                <a:rPr lang="zh-CN" altLang="en-US" sz="1600" b="1" u="sng">
                  <a:latin typeface="宋体" panose="02010600030101010101" pitchFamily="2" charset="-122"/>
                </a:rPr>
                <a:t>（ 注：</a:t>
              </a:r>
              <a:r>
                <a:rPr lang="en-US" altLang="zh-CN" sz="1600" b="1" u="sng">
                  <a:latin typeface="宋体" panose="02010600030101010101" pitchFamily="2" charset="-122"/>
                </a:rPr>
                <a:t>1000</a:t>
              </a:r>
              <a:r>
                <a:rPr lang="zh-CN" altLang="en-US" sz="1600" b="1" u="sng">
                  <a:latin typeface="宋体" panose="02010600030101010101" pitchFamily="2" charset="-122"/>
                </a:rPr>
                <a:t>元</a:t>
              </a:r>
              <a:r>
                <a:rPr lang="en-US" altLang="zh-CN" sz="1600" b="1" u="sng">
                  <a:latin typeface="宋体" panose="02010600030101010101" pitchFamily="2" charset="-122"/>
                </a:rPr>
                <a:t>/</a:t>
              </a:r>
              <a:r>
                <a:rPr lang="zh-CN" altLang="en-US" sz="1600" b="1" u="sng">
                  <a:latin typeface="宋体" panose="02010600030101010101" pitchFamily="2" charset="-122"/>
                </a:rPr>
                <a:t>月</a:t>
              </a:r>
              <a:r>
                <a:rPr lang="en-US" altLang="zh-CN" sz="1600" b="1" u="sng">
                  <a:latin typeface="宋体" panose="02010600030101010101" pitchFamily="2" charset="-122"/>
                </a:rPr>
                <a:t>×</a:t>
              </a:r>
              <a:r>
                <a:rPr lang="zh-CN" altLang="en-US" sz="1600" b="1" u="sng">
                  <a:latin typeface="宋体" panose="02010600030101010101" pitchFamily="2" charset="-122"/>
                </a:rPr>
                <a:t>子女人数；满</a:t>
              </a:r>
              <a:r>
                <a:rPr lang="en-US" altLang="zh-CN" sz="1600" b="1" u="sng">
                  <a:latin typeface="宋体" panose="02010600030101010101" pitchFamily="2" charset="-122"/>
                </a:rPr>
                <a:t>3</a:t>
              </a:r>
              <a:r>
                <a:rPr lang="zh-CN" altLang="en-US" sz="1600" b="1" u="sng">
                  <a:latin typeface="宋体" panose="02010600030101010101" pitchFamily="2" charset="-122"/>
                </a:rPr>
                <a:t>岁到博士；父母分扣各一半、约定一方可全扣</a:t>
              </a:r>
              <a:r>
                <a:rPr lang="zh-CN" altLang="en-US" sz="1600">
                  <a:latin typeface="宋体" panose="02010600030101010101" pitchFamily="2" charset="-122"/>
                </a:rPr>
                <a:t>。 </a:t>
              </a:r>
              <a:r>
                <a:rPr lang="zh-CN" altLang="en-US" sz="1600" b="1" u="sng">
                  <a:latin typeface="宋体" panose="02010600030101010101" pitchFamily="2" charset="-122"/>
                </a:rPr>
                <a:t>）</a:t>
              </a:r>
            </a:p>
            <a:p>
              <a:r>
                <a:rPr lang="en-US" altLang="zh-CN" sz="1600" b="1">
                  <a:latin typeface="宋体" panose="02010600030101010101" pitchFamily="2" charset="-122"/>
                </a:rPr>
                <a:t>B.</a:t>
              </a:r>
              <a:r>
                <a:rPr lang="zh-CN" altLang="en-US" sz="1600" b="1">
                  <a:latin typeface="宋体" panose="02010600030101010101" pitchFamily="2" charset="-122"/>
                </a:rPr>
                <a:t>赡养老人：</a:t>
              </a:r>
              <a:r>
                <a:rPr lang="zh-CN" altLang="en-US" sz="1600">
                  <a:latin typeface="宋体" panose="02010600030101010101" pitchFamily="2" charset="-122"/>
                </a:rPr>
                <a:t>纳税人赡养一位及以上被赡养人的赡养支出，统一按照以下标准定额扣除：</a:t>
              </a:r>
            </a:p>
            <a:p>
              <a:r>
                <a:rPr lang="en-US" altLang="zh-CN" sz="1600">
                  <a:latin typeface="宋体" panose="02010600030101010101" pitchFamily="2" charset="-122"/>
                </a:rPr>
                <a:t>b-1:</a:t>
              </a:r>
              <a:r>
                <a:rPr lang="zh-CN" altLang="en-US" sz="1600">
                  <a:latin typeface="宋体" panose="02010600030101010101" pitchFamily="2" charset="-122"/>
                </a:rPr>
                <a:t>纳税人为独生子女的，按照</a:t>
              </a:r>
              <a:r>
                <a:rPr lang="zh-CN" altLang="en-US" sz="1600" b="1">
                  <a:latin typeface="宋体" panose="02010600030101010101" pitchFamily="2" charset="-122"/>
                </a:rPr>
                <a:t>每月</a:t>
              </a:r>
              <a:r>
                <a:rPr lang="en-US" altLang="zh-CN" sz="1600" b="1">
                  <a:latin typeface="宋体" panose="02010600030101010101" pitchFamily="2" charset="-122"/>
                </a:rPr>
                <a:t>2000</a:t>
              </a:r>
              <a:r>
                <a:rPr lang="zh-CN" altLang="en-US" sz="1600" b="1">
                  <a:latin typeface="宋体" panose="02010600030101010101" pitchFamily="2" charset="-122"/>
                </a:rPr>
                <a:t>元</a:t>
              </a:r>
              <a:r>
                <a:rPr lang="zh-CN" altLang="en-US" sz="1600">
                  <a:latin typeface="宋体" panose="02010600030101010101" pitchFamily="2" charset="-122"/>
                </a:rPr>
                <a:t>的标准定额扣除；</a:t>
              </a:r>
            </a:p>
            <a:p>
              <a:r>
                <a:rPr lang="en-US" altLang="zh-CN" sz="1600">
                  <a:latin typeface="宋体" panose="02010600030101010101" pitchFamily="2" charset="-122"/>
                </a:rPr>
                <a:t>b-2:</a:t>
              </a:r>
              <a:r>
                <a:rPr lang="zh-CN" altLang="en-US" sz="1600">
                  <a:latin typeface="宋体" panose="02010600030101010101" pitchFamily="2" charset="-122"/>
                </a:rPr>
                <a:t>纳税人为</a:t>
              </a:r>
              <a:r>
                <a:rPr lang="zh-CN" altLang="en-US" sz="1600" b="1">
                  <a:latin typeface="宋体" panose="02010600030101010101" pitchFamily="2" charset="-122"/>
                </a:rPr>
                <a:t>非</a:t>
              </a:r>
              <a:r>
                <a:rPr lang="zh-CN" altLang="en-US" sz="1600">
                  <a:latin typeface="宋体" panose="02010600030101010101" pitchFamily="2" charset="-122"/>
                </a:rPr>
                <a:t>独生子女的，由其与兄弟姐妹分摊每月</a:t>
              </a:r>
              <a:r>
                <a:rPr lang="en-US" altLang="zh-CN" sz="1600">
                  <a:latin typeface="宋体" panose="02010600030101010101" pitchFamily="2" charset="-122"/>
                </a:rPr>
                <a:t>2000</a:t>
              </a:r>
              <a:r>
                <a:rPr lang="zh-CN" altLang="en-US" sz="1600">
                  <a:latin typeface="宋体" panose="02010600030101010101" pitchFamily="2" charset="-122"/>
                </a:rPr>
                <a:t>元的扣除额度，每人分摊的额度不能超过每月</a:t>
              </a:r>
              <a:r>
                <a:rPr lang="en-US" altLang="zh-CN" sz="1600">
                  <a:latin typeface="宋体" panose="02010600030101010101" pitchFamily="2" charset="-122"/>
                </a:rPr>
                <a:t>1000</a:t>
              </a:r>
              <a:r>
                <a:rPr lang="zh-CN" altLang="en-US" sz="1600">
                  <a:latin typeface="宋体" panose="02010600030101010101" pitchFamily="2" charset="-122"/>
                </a:rPr>
                <a:t>元。</a:t>
              </a:r>
            </a:p>
            <a:p>
              <a:r>
                <a:rPr lang="en-US" altLang="zh-CN" sz="1600" b="1">
                  <a:latin typeface="宋体" panose="02010600030101010101" pitchFamily="2" charset="-122"/>
                </a:rPr>
                <a:t>C.</a:t>
              </a:r>
              <a:r>
                <a:rPr lang="zh-CN" altLang="en-US" sz="1600" b="1">
                  <a:latin typeface="宋体" panose="02010600030101010101" pitchFamily="2" charset="-122"/>
                </a:rPr>
                <a:t>住房贷款利息：</a:t>
              </a:r>
              <a:r>
                <a:rPr lang="zh-CN" altLang="en-US" sz="1600">
                  <a:latin typeface="宋体" panose="02010600030101010101" pitchFamily="2" charset="-122"/>
                </a:rPr>
                <a:t>纳税人本人或者配偶单独或者共同使用商业银行或者住房公积金个人住房贷款为本人或者其配偶购买中国境内</a:t>
              </a:r>
            </a:p>
            <a:p>
              <a:r>
                <a:rPr lang="zh-CN" altLang="en-US" sz="1600">
                  <a:latin typeface="宋体" panose="02010600030101010101" pitchFamily="2" charset="-122"/>
                </a:rPr>
                <a:t>住房，发生的首套住房贷款利息支出，在实际发生贷款利息的年度，按照每月</a:t>
              </a:r>
              <a:r>
                <a:rPr lang="en-US" altLang="zh-CN" sz="1600" b="1">
                  <a:latin typeface="宋体" panose="02010600030101010101" pitchFamily="2" charset="-122"/>
                </a:rPr>
                <a:t>1000</a:t>
              </a:r>
              <a:r>
                <a:rPr lang="zh-CN" altLang="en-US" sz="1600" b="1">
                  <a:latin typeface="宋体" panose="02010600030101010101" pitchFamily="2" charset="-122"/>
                </a:rPr>
                <a:t>元</a:t>
              </a:r>
              <a:r>
                <a:rPr lang="zh-CN" altLang="en-US" sz="1600">
                  <a:latin typeface="宋体" panose="02010600030101010101" pitchFamily="2" charset="-122"/>
                </a:rPr>
                <a:t>的标准定额扣除，扣除期限最长</a:t>
              </a:r>
              <a:r>
                <a:rPr lang="zh-CN" altLang="en-US" sz="1600" b="1">
                  <a:latin typeface="宋体" panose="02010600030101010101" pitchFamily="2" charset="-122"/>
                </a:rPr>
                <a:t>不超过</a:t>
              </a:r>
              <a:r>
                <a:rPr lang="en-US" altLang="zh-CN" sz="1600" b="1">
                  <a:latin typeface="宋体" panose="02010600030101010101" pitchFamily="2" charset="-122"/>
                </a:rPr>
                <a:t>240</a:t>
              </a:r>
              <a:r>
                <a:rPr lang="zh-CN" altLang="en-US" sz="1600" b="1">
                  <a:latin typeface="宋体" panose="02010600030101010101" pitchFamily="2" charset="-122"/>
                </a:rPr>
                <a:t>个月</a:t>
              </a:r>
              <a:r>
                <a:rPr lang="zh-CN" altLang="en-US" sz="1600">
                  <a:latin typeface="宋体" panose="02010600030101010101" pitchFamily="2" charset="-122"/>
                </a:rPr>
                <a:t>。</a:t>
              </a:r>
            </a:p>
            <a:p>
              <a:r>
                <a:rPr lang="zh-CN" altLang="zh-CN" sz="1600" b="1"/>
                <a:t>（注：纳税人只能享受一套首套住房贷款的利息扣除。</a:t>
              </a:r>
              <a:r>
                <a:rPr lang="en-US" altLang="zh-CN" sz="1600" b="1">
                  <a:solidFill>
                    <a:srgbClr val="000000"/>
                  </a:solidFill>
                </a:rPr>
                <a:t>1000</a:t>
              </a:r>
              <a:r>
                <a:rPr lang="zh-CN" altLang="en-US" sz="1600" b="1">
                  <a:solidFill>
                    <a:srgbClr val="000000"/>
                  </a:solidFill>
                </a:rPr>
                <a:t>元</a:t>
              </a:r>
              <a:r>
                <a:rPr lang="en-US" altLang="zh-CN" sz="1600" b="1">
                  <a:solidFill>
                    <a:srgbClr val="000000"/>
                  </a:solidFill>
                </a:rPr>
                <a:t>/</a:t>
              </a:r>
              <a:r>
                <a:rPr lang="zh-CN" altLang="en-US" sz="1600" b="1">
                  <a:solidFill>
                    <a:srgbClr val="000000"/>
                  </a:solidFill>
                </a:rPr>
                <a:t>月；</a:t>
              </a:r>
              <a:r>
                <a:rPr lang="en-US" altLang="zh-CN" sz="1600" b="1">
                  <a:solidFill>
                    <a:srgbClr val="000000"/>
                  </a:solidFill>
                </a:rPr>
                <a:t>20</a:t>
              </a:r>
              <a:r>
                <a:rPr lang="zh-CN" altLang="en-US" sz="1600" b="1">
                  <a:solidFill>
                    <a:srgbClr val="000000"/>
                  </a:solidFill>
                </a:rPr>
                <a:t>年；境内首套；婚前均有房婚后扣一套。</a:t>
              </a:r>
              <a:r>
                <a:rPr lang="zh-CN" altLang="zh-CN" sz="1600" b="1"/>
                <a:t>）</a:t>
              </a:r>
              <a:endParaRPr lang="zh-CN" altLang="en-US" sz="1600" b="1"/>
            </a:p>
            <a:p>
              <a:r>
                <a:rPr lang="en-US" altLang="zh-CN" sz="1600" b="1"/>
                <a:t>D.</a:t>
              </a:r>
              <a:r>
                <a:rPr lang="zh-CN" altLang="en-US" sz="1600" b="1"/>
                <a:t>住房租金：</a:t>
              </a:r>
              <a:r>
                <a:rPr lang="zh-CN" altLang="en-US" sz="1600"/>
                <a:t>纳税人在主要</a:t>
              </a:r>
              <a:r>
                <a:rPr lang="zh-CN" altLang="en-US" sz="1600" b="1"/>
                <a:t>工作城市</a:t>
              </a:r>
              <a:r>
                <a:rPr lang="zh-CN" altLang="en-US" sz="1600"/>
                <a:t>没有</a:t>
              </a:r>
              <a:r>
                <a:rPr lang="zh-CN" altLang="en-US" sz="1600" b="1"/>
                <a:t>自有住房</a:t>
              </a:r>
              <a:r>
                <a:rPr lang="zh-CN" altLang="en-US" sz="1600"/>
                <a:t>而发生的住房租金支出，可以按照以下标准定额扣除，但</a:t>
              </a:r>
              <a:r>
                <a:rPr lang="zh-CN" altLang="en-US" sz="1600" b="1"/>
                <a:t>不与住房贷款利息</a:t>
              </a:r>
            </a:p>
            <a:p>
              <a:r>
                <a:rPr lang="zh-CN" altLang="en-US" sz="1600" b="1"/>
                <a:t>扣除同时享受</a:t>
              </a:r>
              <a:r>
                <a:rPr lang="zh-CN" altLang="en-US" sz="1600"/>
                <a:t>：</a:t>
              </a:r>
            </a:p>
            <a:p>
              <a:r>
                <a:rPr lang="zh-CN" altLang="en-US"/>
                <a:t> </a:t>
              </a:r>
            </a:p>
            <a:p>
              <a:endParaRPr lang="zh-CN" altLang="en-US"/>
            </a:p>
            <a:p>
              <a:endParaRPr lang="zh-CN" altLang="en-US"/>
            </a:p>
            <a:p>
              <a:endParaRPr lang="zh-CN" altLang="en-US" sz="1600" b="1">
                <a:latin typeface="宋体" panose="02010600030101010101" pitchFamily="2" charset="-122"/>
              </a:endParaRPr>
            </a:p>
            <a:p>
              <a:endParaRPr lang="en-US" altLang="zh-CN" sz="1600">
                <a:latin typeface="宋体" panose="02010600030101010101" pitchFamily="2" charset="-122"/>
              </a:endParaRPr>
            </a:p>
          </p:txBody>
        </p:sp>
        <p:pic>
          <p:nvPicPr>
            <p:cNvPr id="225290" name="Picture 37" descr="7"/>
            <p:cNvPicPr>
              <a:picLocks noChangeAspect="1" noChangeArrowheads="1"/>
            </p:cNvPicPr>
            <p:nvPr/>
          </p:nvPicPr>
          <p:blipFill>
            <a:blip r:embed="rId3" cstate="print"/>
            <a:srcRect/>
            <a:stretch>
              <a:fillRect/>
            </a:stretch>
          </p:blipFill>
          <p:spPr bwMode="auto">
            <a:xfrm>
              <a:off x="1753" y="3339"/>
              <a:ext cx="4899" cy="629"/>
            </a:xfrm>
            <a:prstGeom prst="rect">
              <a:avLst/>
            </a:prstGeom>
            <a:noFill/>
            <a:ln w="9525">
              <a:noFill/>
              <a:miter lim="800000"/>
              <a:headEnd/>
              <a:tailEnd/>
            </a:ln>
          </p:spPr>
        </p:pic>
      </p:grpSp>
      <p:sp>
        <p:nvSpPr>
          <p:cNvPr id="262172" name="AutoShape 28"/>
          <p:cNvSpPr>
            <a:spLocks noChangeArrowheads="1"/>
          </p:cNvSpPr>
          <p:nvPr/>
        </p:nvSpPr>
        <p:spPr bwMode="auto">
          <a:xfrm>
            <a:off x="190500" y="3860800"/>
            <a:ext cx="11666538" cy="2519363"/>
          </a:xfrm>
          <a:prstGeom prst="roundRect">
            <a:avLst>
              <a:gd name="adj" fmla="val 16667"/>
            </a:avLst>
          </a:prstGeom>
          <a:solidFill>
            <a:srgbClr val="CCFFCC"/>
          </a:solidFill>
          <a:ln w="9525">
            <a:solidFill>
              <a:schemeClr val="tx1"/>
            </a:solidFill>
            <a:round/>
          </a:ln>
        </p:spPr>
        <p:txBody>
          <a:bodyPr wrap="none" anchor="ctr"/>
          <a:lstStyle/>
          <a:p>
            <a:r>
              <a:rPr lang="en-US" altLang="zh-CN" sz="1600"/>
              <a:t>E.</a:t>
            </a:r>
            <a:r>
              <a:rPr lang="zh-CN" altLang="en-US" sz="1600" b="1"/>
              <a:t>大病医疗：</a:t>
            </a:r>
            <a:r>
              <a:rPr lang="zh-CN" altLang="en-US" sz="1600"/>
              <a:t>在一个纳税年度内，纳税人发生的与基本医保相关的医药费用支出，扣除医保报销后</a:t>
            </a:r>
            <a:r>
              <a:rPr lang="zh-CN" altLang="en-US" sz="1600" b="1"/>
              <a:t>个人负担的</a:t>
            </a:r>
          </a:p>
          <a:p>
            <a:r>
              <a:rPr lang="zh-CN" altLang="en-US" sz="1600"/>
              <a:t>（指医保目录范围内的自付部分）</a:t>
            </a:r>
            <a:r>
              <a:rPr lang="zh-CN" altLang="en-US" sz="1600" u="sng"/>
              <a:t>累计</a:t>
            </a:r>
            <a:r>
              <a:rPr lang="zh-CN" altLang="en-US" sz="1600" b="1" u="sng"/>
              <a:t>超过</a:t>
            </a:r>
            <a:r>
              <a:rPr lang="en-US" altLang="zh-CN" sz="1600" b="1" u="sng"/>
              <a:t>15000</a:t>
            </a:r>
            <a:r>
              <a:rPr lang="zh-CN" altLang="en-US" sz="1600" b="1" u="sng"/>
              <a:t>元</a:t>
            </a:r>
            <a:r>
              <a:rPr lang="zh-CN" altLang="en-US" sz="1600" u="sng"/>
              <a:t>的部分</a:t>
            </a:r>
            <a:r>
              <a:rPr lang="zh-CN" altLang="en-US" sz="1600"/>
              <a:t>，由纳税人在办理年度汇算清缴时，在</a:t>
            </a:r>
            <a:r>
              <a:rPr lang="en-US" altLang="zh-CN" sz="1600" b="1" u="sng"/>
              <a:t>80000</a:t>
            </a:r>
            <a:r>
              <a:rPr lang="zh-CN" altLang="en-US" sz="1600" b="1" u="sng"/>
              <a:t>元限额内据实扣除</a:t>
            </a:r>
            <a:r>
              <a:rPr lang="zh-CN" altLang="en-US" sz="1600" b="1"/>
              <a:t>。</a:t>
            </a:r>
          </a:p>
          <a:p>
            <a:r>
              <a:rPr lang="en-US" altLang="zh-CN" sz="1600" b="1"/>
              <a:t>F.</a:t>
            </a:r>
            <a:r>
              <a:rPr lang="zh-CN" altLang="en-US" sz="1600" b="1"/>
              <a:t>继续教育：</a:t>
            </a:r>
          </a:p>
          <a:p>
            <a:r>
              <a:rPr lang="en-US" altLang="zh-CN" sz="1600"/>
              <a:t>f-1.</a:t>
            </a:r>
            <a:r>
              <a:rPr lang="zh-CN" altLang="en-US" sz="1600"/>
              <a:t>纳税人在中国境内接受学历（学位）继续教育的支出，在学历（学位）教育期间按照</a:t>
            </a:r>
            <a:r>
              <a:rPr lang="zh-CN" altLang="en-US" sz="1600" b="1" u="sng"/>
              <a:t>每月</a:t>
            </a:r>
            <a:r>
              <a:rPr lang="en-US" altLang="zh-CN" sz="1600" b="1" u="sng"/>
              <a:t>400</a:t>
            </a:r>
            <a:r>
              <a:rPr lang="zh-CN" altLang="en-US" sz="1600" b="1" u="sng"/>
              <a:t>元定额扣除</a:t>
            </a:r>
            <a:r>
              <a:rPr lang="zh-CN" altLang="en-US" sz="1600"/>
              <a:t>。</a:t>
            </a:r>
          </a:p>
          <a:p>
            <a:r>
              <a:rPr lang="zh-CN" altLang="en-US" sz="1600" u="sng"/>
              <a:t>同一学历（学位）</a:t>
            </a:r>
            <a:r>
              <a:rPr lang="zh-CN" altLang="en-US" sz="1600"/>
              <a:t>继续教育的扣除期限</a:t>
            </a:r>
            <a:r>
              <a:rPr lang="zh-CN" altLang="en-US" sz="1600" b="1" u="sng"/>
              <a:t>不能超过</a:t>
            </a:r>
            <a:r>
              <a:rPr lang="en-US" altLang="zh-CN" sz="1600" b="1" u="sng"/>
              <a:t>48</a:t>
            </a:r>
            <a:r>
              <a:rPr lang="zh-CN" altLang="en-US" sz="1600" b="1" u="sng"/>
              <a:t>个月。</a:t>
            </a:r>
            <a:r>
              <a:rPr lang="zh-CN" altLang="en-US" sz="1600"/>
              <a:t/>
            </a:r>
            <a:br>
              <a:rPr lang="zh-CN" altLang="en-US" sz="1600"/>
            </a:br>
            <a:r>
              <a:rPr lang="en-US" altLang="zh-CN" sz="1600"/>
              <a:t>f-2.</a:t>
            </a:r>
            <a:r>
              <a:rPr lang="zh-CN" altLang="en-US" sz="1600"/>
              <a:t>纳税人接受技能人员职业资格继续教育、专业技术人员职业资格继续教育的支出，</a:t>
            </a:r>
            <a:r>
              <a:rPr lang="zh-CN" altLang="en-US" sz="1600" u="sng"/>
              <a:t>在取得相关证书的</a:t>
            </a:r>
            <a:r>
              <a:rPr lang="zh-CN" altLang="en-US" sz="1600" b="1" u="sng"/>
              <a:t>当年</a:t>
            </a:r>
            <a:r>
              <a:rPr lang="zh-CN" altLang="en-US" sz="1600"/>
              <a:t>，</a:t>
            </a:r>
          </a:p>
          <a:p>
            <a:r>
              <a:rPr lang="zh-CN" altLang="en-US" sz="1600" u="sng"/>
              <a:t>按照</a:t>
            </a:r>
            <a:r>
              <a:rPr lang="en-US" altLang="zh-CN" sz="1600" b="1" u="sng"/>
              <a:t>3600</a:t>
            </a:r>
            <a:r>
              <a:rPr lang="zh-CN" altLang="en-US" sz="1600" b="1" u="sng"/>
              <a:t>元定额</a:t>
            </a:r>
            <a:r>
              <a:rPr lang="zh-CN" altLang="en-US" sz="1600" u="sng"/>
              <a:t>扣除</a:t>
            </a:r>
            <a:r>
              <a:rPr lang="zh-CN" altLang="en-US" sz="1600"/>
              <a:t>。</a:t>
            </a:r>
          </a:p>
          <a:p>
            <a:r>
              <a:rPr lang="zh-CN" altLang="en-US" b="1"/>
              <a:t>（注：可选择由本人扣除，也可选择由其父母扣除）</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2163">
                                            <p:txEl>
                                              <p:pRg st="0" end="0"/>
                                            </p:txEl>
                                          </p:spTgt>
                                        </p:tgtEl>
                                        <p:attrNameLst>
                                          <p:attrName>style.visibility</p:attrName>
                                        </p:attrNameLst>
                                      </p:cBhvr>
                                      <p:to>
                                        <p:strVal val="visible"/>
                                      </p:to>
                                    </p:set>
                                    <p:animEffect transition="in" filter="blinds(horizontal)">
                                      <p:cBhvr>
                                        <p:cTn id="17" dur="500"/>
                                        <p:tgtEl>
                                          <p:spTgt spid="26216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62163">
                                            <p:txEl>
                                              <p:pRg st="1" end="1"/>
                                            </p:txEl>
                                          </p:spTgt>
                                        </p:tgtEl>
                                        <p:attrNameLst>
                                          <p:attrName>style.visibility</p:attrName>
                                        </p:attrNameLst>
                                      </p:cBhvr>
                                      <p:to>
                                        <p:strVal val="visible"/>
                                      </p:to>
                                    </p:set>
                                    <p:animEffect transition="in" filter="blinds(horizontal)">
                                      <p:cBhvr>
                                        <p:cTn id="22" dur="500"/>
                                        <p:tgtEl>
                                          <p:spTgt spid="26216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62163">
                                            <p:txEl>
                                              <p:pRg st="2" end="2"/>
                                            </p:txEl>
                                          </p:spTgt>
                                        </p:tgtEl>
                                        <p:attrNameLst>
                                          <p:attrName>style.visibility</p:attrName>
                                        </p:attrNameLst>
                                      </p:cBhvr>
                                      <p:to>
                                        <p:strVal val="visible"/>
                                      </p:to>
                                    </p:set>
                                    <p:animEffect transition="in" filter="blinds(horizontal)">
                                      <p:cBhvr>
                                        <p:cTn id="27" dur="500"/>
                                        <p:tgtEl>
                                          <p:spTgt spid="26216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62163">
                                            <p:txEl>
                                              <p:pRg st="3" end="3"/>
                                            </p:txEl>
                                          </p:spTgt>
                                        </p:tgtEl>
                                        <p:attrNameLst>
                                          <p:attrName>style.visibility</p:attrName>
                                        </p:attrNameLst>
                                      </p:cBhvr>
                                      <p:to>
                                        <p:strVal val="visible"/>
                                      </p:to>
                                    </p:set>
                                    <p:animEffect transition="in" filter="blinds(horizontal)">
                                      <p:cBhvr>
                                        <p:cTn id="32" dur="500"/>
                                        <p:tgtEl>
                                          <p:spTgt spid="26216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62182"/>
                                        </p:tgtEl>
                                        <p:attrNameLst>
                                          <p:attrName>style.visibility</p:attrName>
                                        </p:attrNameLst>
                                      </p:cBhvr>
                                      <p:to>
                                        <p:strVal val="visible"/>
                                      </p:to>
                                    </p:set>
                                    <p:animEffect transition="in" filter="blinds(horizontal)">
                                      <p:cBhvr>
                                        <p:cTn id="37" dur="500"/>
                                        <p:tgtEl>
                                          <p:spTgt spid="26218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xit" presetSubtype="10" fill="hold" nodeType="clickEffect">
                                  <p:stCondLst>
                                    <p:cond delay="0"/>
                                  </p:stCondLst>
                                  <p:childTnLst>
                                    <p:animEffect transition="out" filter="blinds(horizontal)">
                                      <p:cBhvr>
                                        <p:cTn id="41" dur="500"/>
                                        <p:tgtEl>
                                          <p:spTgt spid="262182"/>
                                        </p:tgtEl>
                                      </p:cBhvr>
                                    </p:animEffect>
                                    <p:set>
                                      <p:cBhvr>
                                        <p:cTn id="42" dur="1" fill="hold">
                                          <p:stCondLst>
                                            <p:cond delay="499"/>
                                          </p:stCondLst>
                                        </p:cTn>
                                        <p:tgtEl>
                                          <p:spTgt spid="262182"/>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62172"/>
                                        </p:tgtEl>
                                        <p:attrNameLst>
                                          <p:attrName>style.visibility</p:attrName>
                                        </p:attrNameLst>
                                      </p:cBhvr>
                                      <p:to>
                                        <p:strVal val="visible"/>
                                      </p:to>
                                    </p:set>
                                    <p:animEffect transition="in" filter="blinds(horizontal)">
                                      <p:cBhvr>
                                        <p:cTn id="47" dur="500"/>
                                        <p:tgtEl>
                                          <p:spTgt spid="26217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xit" presetSubtype="10" fill="hold" grpId="1" nodeType="clickEffect">
                                  <p:stCondLst>
                                    <p:cond delay="0"/>
                                  </p:stCondLst>
                                  <p:childTnLst>
                                    <p:animEffect transition="out" filter="blinds(horizontal)">
                                      <p:cBhvr>
                                        <p:cTn id="51" dur="500"/>
                                        <p:tgtEl>
                                          <p:spTgt spid="262172"/>
                                        </p:tgtEl>
                                      </p:cBhvr>
                                    </p:animEffect>
                                    <p:set>
                                      <p:cBhvr>
                                        <p:cTn id="52" dur="1" fill="hold">
                                          <p:stCondLst>
                                            <p:cond delay="499"/>
                                          </p:stCondLst>
                                        </p:cTn>
                                        <p:tgtEl>
                                          <p:spTgt spid="26217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262172" grpId="0" animBg="1"/>
      <p:bldP spid="262172"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9377" name="组合 3"/>
          <p:cNvGrpSpPr/>
          <p:nvPr/>
        </p:nvGrpSpPr>
        <p:grpSpPr bwMode="auto">
          <a:xfrm>
            <a:off x="-28575" y="0"/>
            <a:ext cx="12218988" cy="1022350"/>
            <a:chOff x="-28575" y="3703045"/>
            <a:chExt cx="12316469" cy="1022099"/>
          </a:xfrm>
        </p:grpSpPr>
        <p:sp>
          <p:nvSpPr>
            <p:cNvPr id="5" name="矩形 4"/>
            <p:cNvSpPr/>
            <p:nvPr/>
          </p:nvSpPr>
          <p:spPr>
            <a:xfrm>
              <a:off x="5061550" y="4096648"/>
              <a:ext cx="7226344" cy="628496"/>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3"/>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29378"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29379" name="Group 55"/>
          <p:cNvGrpSpPr/>
          <p:nvPr/>
        </p:nvGrpSpPr>
        <p:grpSpPr bwMode="auto">
          <a:xfrm>
            <a:off x="2998788" y="117475"/>
            <a:ext cx="4970462" cy="566738"/>
            <a:chOff x="2465" y="76"/>
            <a:chExt cx="1535" cy="357"/>
          </a:xfrm>
        </p:grpSpPr>
        <p:grpSp>
          <p:nvGrpSpPr>
            <p:cNvPr id="46"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29388"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五、个人所得税应纳税额的计算</a:t>
              </a:r>
            </a:p>
          </p:txBody>
        </p:sp>
      </p:grpSp>
      <p:sp>
        <p:nvSpPr>
          <p:cNvPr id="2" name="流程图: 可选过程 1"/>
          <p:cNvSpPr/>
          <p:nvPr/>
        </p:nvSpPr>
        <p:spPr>
          <a:xfrm>
            <a:off x="190500" y="765175"/>
            <a:ext cx="2871788" cy="51593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solidFill>
                  <a:srgbClr val="002060"/>
                </a:solidFill>
              </a:rPr>
              <a:t>综合所得的应纳税额</a:t>
            </a:r>
          </a:p>
        </p:txBody>
      </p:sp>
      <p:sp>
        <p:nvSpPr>
          <p:cNvPr id="266252" name="Text Box 12"/>
          <p:cNvSpPr txBox="1">
            <a:spLocks noChangeArrowheads="1"/>
          </p:cNvSpPr>
          <p:nvPr/>
        </p:nvSpPr>
        <p:spPr bwMode="auto">
          <a:xfrm>
            <a:off x="261938" y="1341438"/>
            <a:ext cx="11522075" cy="1476375"/>
          </a:xfrm>
          <a:prstGeom prst="rect">
            <a:avLst/>
          </a:prstGeom>
          <a:noFill/>
          <a:ln w="9525">
            <a:noFill/>
            <a:miter lim="800000"/>
          </a:ln>
        </p:spPr>
        <p:txBody>
          <a:bodyPr>
            <a:spAutoFit/>
          </a:bodyPr>
          <a:lstStyle/>
          <a:p>
            <a:pPr>
              <a:spcBef>
                <a:spcPct val="50000"/>
              </a:spcBef>
            </a:pPr>
            <a:r>
              <a:rPr lang="zh-CN" altLang="en-US" b="1"/>
              <a:t>例题</a:t>
            </a:r>
            <a:r>
              <a:rPr lang="en-US" altLang="zh-CN" b="1"/>
              <a:t>1</a:t>
            </a:r>
            <a:r>
              <a:rPr lang="zh-CN" altLang="en-US" b="1"/>
              <a:t>：</a:t>
            </a:r>
            <a:r>
              <a:rPr lang="zh-CN" altLang="en-US"/>
              <a:t>华联实业有限公司财务部经理李某，</a:t>
            </a:r>
            <a:r>
              <a:rPr lang="en-US" altLang="zh-CN"/>
              <a:t>2020</a:t>
            </a:r>
            <a:r>
              <a:rPr lang="zh-CN" altLang="en-US"/>
              <a:t>年每月应发工资均为</a:t>
            </a:r>
            <a:r>
              <a:rPr lang="en-US" altLang="zh-CN"/>
              <a:t>35000</a:t>
            </a:r>
            <a:r>
              <a:rPr lang="zh-CN" altLang="en-US"/>
              <a:t>元，每月 “三险一金”总额为</a:t>
            </a:r>
            <a:r>
              <a:rPr lang="en-US" altLang="zh-CN"/>
              <a:t>4500</a:t>
            </a:r>
            <a:r>
              <a:rPr lang="zh-CN" altLang="en-US"/>
              <a:t>元，另外李某有一名儿子正在就读小学二年级，每学期学杂费支出约</a:t>
            </a:r>
            <a:r>
              <a:rPr lang="en-US" altLang="zh-CN"/>
              <a:t>6000</a:t>
            </a:r>
            <a:r>
              <a:rPr lang="zh-CN" altLang="en-US"/>
              <a:t>元。李某在</a:t>
            </a:r>
            <a:r>
              <a:rPr lang="en-US" altLang="zh-CN"/>
              <a:t>5</a:t>
            </a:r>
            <a:r>
              <a:rPr lang="zh-CN" altLang="en-US"/>
              <a:t>年前通过商业贷款购买了首套自住房产，每月向银行支付房贷利息</a:t>
            </a:r>
            <a:r>
              <a:rPr lang="en-US" altLang="zh-CN"/>
              <a:t>8000</a:t>
            </a:r>
            <a:r>
              <a:rPr lang="zh-CN" altLang="en-US"/>
              <a:t>元。李某为家中独子，父母健在，李某每月为父母提供</a:t>
            </a:r>
            <a:r>
              <a:rPr lang="en-US" altLang="zh-CN"/>
              <a:t>5000</a:t>
            </a:r>
            <a:r>
              <a:rPr lang="zh-CN" altLang="en-US"/>
              <a:t>元日常养老开支生活费。没有其余相关减免税项目和其他扣除项目。计算李某在</a:t>
            </a:r>
            <a:r>
              <a:rPr lang="en-US" altLang="zh-CN"/>
              <a:t>2020</a:t>
            </a:r>
            <a:r>
              <a:rPr lang="zh-CN" altLang="en-US"/>
              <a:t>年</a:t>
            </a:r>
            <a:r>
              <a:rPr lang="en-US" altLang="zh-CN"/>
              <a:t>1-3</a:t>
            </a:r>
            <a:r>
              <a:rPr lang="zh-CN" altLang="en-US"/>
              <a:t>月各月应预扣预缴的个人所得税应纳税额。（附个人所得税工资薪金综合所得预扣税率表）</a:t>
            </a:r>
          </a:p>
        </p:txBody>
      </p:sp>
      <p:pic>
        <p:nvPicPr>
          <p:cNvPr id="216080" name="Picture 16" descr="微信图片_20190508120509"/>
          <p:cNvPicPr>
            <a:picLocks noChangeAspect="1" noChangeArrowheads="1"/>
          </p:cNvPicPr>
          <p:nvPr/>
        </p:nvPicPr>
        <p:blipFill>
          <a:blip r:embed="rId3" cstate="print"/>
          <a:srcRect/>
          <a:stretch>
            <a:fillRect/>
          </a:stretch>
        </p:blipFill>
        <p:spPr bwMode="auto">
          <a:xfrm>
            <a:off x="5735638" y="2781300"/>
            <a:ext cx="6121400" cy="2630488"/>
          </a:xfrm>
          <a:prstGeom prst="rect">
            <a:avLst/>
          </a:prstGeom>
          <a:noFill/>
          <a:ln w="9525">
            <a:noFill/>
            <a:miter lim="800000"/>
            <a:headEnd/>
            <a:tailEnd/>
          </a:ln>
        </p:spPr>
      </p:pic>
      <p:sp>
        <p:nvSpPr>
          <p:cNvPr id="229383" name="Text Box 15"/>
          <p:cNvSpPr txBox="1">
            <a:spLocks noChangeArrowheads="1"/>
          </p:cNvSpPr>
          <p:nvPr/>
        </p:nvSpPr>
        <p:spPr bwMode="auto">
          <a:xfrm>
            <a:off x="190500" y="2924175"/>
            <a:ext cx="5616575" cy="366713"/>
          </a:xfrm>
          <a:prstGeom prst="rect">
            <a:avLst/>
          </a:prstGeom>
          <a:noFill/>
          <a:ln w="9525" algn="ctr">
            <a:noFill/>
            <a:miter lim="800000"/>
          </a:ln>
        </p:spPr>
        <p:txBody>
          <a:bodyPr>
            <a:spAutoFit/>
          </a:bodyPr>
          <a:lstStyle/>
          <a:p>
            <a:pPr algn="ctr">
              <a:spcBef>
                <a:spcPct val="50000"/>
              </a:spcBef>
            </a:pPr>
            <a:endParaRPr lang="zh-CN" altLang="en-US"/>
          </a:p>
        </p:txBody>
      </p:sp>
      <p:sp>
        <p:nvSpPr>
          <p:cNvPr id="266256" name="Text Box 16"/>
          <p:cNvSpPr txBox="1">
            <a:spLocks noChangeArrowheads="1"/>
          </p:cNvSpPr>
          <p:nvPr/>
        </p:nvSpPr>
        <p:spPr bwMode="auto">
          <a:xfrm>
            <a:off x="190500" y="2852738"/>
            <a:ext cx="11736388" cy="3692525"/>
          </a:xfrm>
          <a:prstGeom prst="rect">
            <a:avLst/>
          </a:prstGeom>
          <a:noFill/>
          <a:ln w="9525" algn="ctr">
            <a:noFill/>
            <a:miter lim="800000"/>
          </a:ln>
        </p:spPr>
        <p:txBody>
          <a:bodyPr>
            <a:spAutoFit/>
          </a:bodyPr>
          <a:lstStyle/>
          <a:p>
            <a:pPr>
              <a:spcBef>
                <a:spcPct val="50000"/>
              </a:spcBef>
            </a:pPr>
            <a:r>
              <a:rPr lang="zh-CN" altLang="en-US"/>
              <a:t>解：</a:t>
            </a:r>
          </a:p>
          <a:p>
            <a:pPr>
              <a:spcBef>
                <a:spcPct val="50000"/>
              </a:spcBef>
            </a:pPr>
            <a:r>
              <a:rPr lang="zh-CN" altLang="en-US"/>
              <a:t>每月减除费用：</a:t>
            </a:r>
            <a:r>
              <a:rPr lang="en-US" altLang="zh-CN"/>
              <a:t>5000</a:t>
            </a:r>
            <a:r>
              <a:rPr lang="zh-CN" altLang="en-US"/>
              <a:t>元</a:t>
            </a:r>
          </a:p>
          <a:p>
            <a:pPr>
              <a:spcBef>
                <a:spcPct val="50000"/>
              </a:spcBef>
            </a:pPr>
            <a:r>
              <a:rPr lang="zh-CN" altLang="en-US"/>
              <a:t>每月专项扣除：</a:t>
            </a:r>
            <a:r>
              <a:rPr lang="en-US" altLang="zh-CN"/>
              <a:t>4500</a:t>
            </a:r>
            <a:r>
              <a:rPr lang="zh-CN" altLang="en-US"/>
              <a:t>元</a:t>
            </a:r>
          </a:p>
          <a:p>
            <a:pPr>
              <a:spcBef>
                <a:spcPct val="50000"/>
              </a:spcBef>
            </a:pPr>
            <a:r>
              <a:rPr lang="zh-CN" altLang="en-US"/>
              <a:t>每月专项附加扣除：</a:t>
            </a:r>
          </a:p>
          <a:p>
            <a:pPr>
              <a:spcBef>
                <a:spcPct val="50000"/>
              </a:spcBef>
            </a:pPr>
            <a:r>
              <a:rPr lang="zh-CN" altLang="en-US"/>
              <a:t>（</a:t>
            </a:r>
            <a:r>
              <a:rPr lang="en-US" altLang="zh-CN"/>
              <a:t>1</a:t>
            </a:r>
            <a:r>
              <a:rPr lang="zh-CN" altLang="en-US"/>
              <a:t>）子女教育扣除：</a:t>
            </a:r>
            <a:r>
              <a:rPr lang="en-US" altLang="zh-CN"/>
              <a:t>1000</a:t>
            </a:r>
            <a:r>
              <a:rPr lang="zh-CN" altLang="en-US"/>
              <a:t>元</a:t>
            </a:r>
          </a:p>
          <a:p>
            <a:pPr>
              <a:spcBef>
                <a:spcPct val="50000"/>
              </a:spcBef>
            </a:pPr>
            <a:r>
              <a:rPr lang="zh-CN" altLang="en-US"/>
              <a:t>（</a:t>
            </a:r>
            <a:r>
              <a:rPr lang="en-US" altLang="zh-CN"/>
              <a:t>2</a:t>
            </a:r>
            <a:r>
              <a:rPr lang="zh-CN" altLang="en-US"/>
              <a:t>）赡养父母扣除：</a:t>
            </a:r>
            <a:r>
              <a:rPr lang="en-US" altLang="zh-CN"/>
              <a:t>2000</a:t>
            </a:r>
            <a:r>
              <a:rPr lang="zh-CN" altLang="en-US"/>
              <a:t>元</a:t>
            </a:r>
          </a:p>
          <a:p>
            <a:pPr>
              <a:spcBef>
                <a:spcPct val="50000"/>
              </a:spcBef>
            </a:pPr>
            <a:r>
              <a:rPr lang="zh-CN" altLang="en-US"/>
              <a:t>（</a:t>
            </a:r>
            <a:r>
              <a:rPr lang="en-US" altLang="zh-CN"/>
              <a:t>3</a:t>
            </a:r>
            <a:r>
              <a:rPr lang="zh-CN" altLang="en-US"/>
              <a:t>）住房贷款利息扣除：</a:t>
            </a:r>
            <a:r>
              <a:rPr lang="en-US" altLang="zh-CN"/>
              <a:t>1000</a:t>
            </a:r>
            <a:r>
              <a:rPr lang="zh-CN" altLang="en-US"/>
              <a:t>元</a:t>
            </a:r>
          </a:p>
          <a:p>
            <a:pPr>
              <a:spcBef>
                <a:spcPct val="50000"/>
              </a:spcBef>
            </a:pPr>
            <a:r>
              <a:rPr lang="zh-CN" altLang="en-US"/>
              <a:t>则</a:t>
            </a:r>
            <a:r>
              <a:rPr lang="en-US" altLang="zh-CN"/>
              <a:t>2020</a:t>
            </a:r>
            <a:r>
              <a:rPr lang="zh-CN" altLang="en-US"/>
              <a:t>年</a:t>
            </a:r>
            <a:r>
              <a:rPr lang="en-US" altLang="zh-CN"/>
              <a:t>1</a:t>
            </a:r>
            <a:r>
              <a:rPr lang="zh-CN" altLang="en-US"/>
              <a:t>月工资薪金累计预扣预缴应纳税所得额</a:t>
            </a:r>
            <a:r>
              <a:rPr lang="en-US" altLang="zh-CN"/>
              <a:t>=35000</a:t>
            </a:r>
            <a:r>
              <a:rPr lang="zh-CN" altLang="en-US"/>
              <a:t>－</a:t>
            </a:r>
            <a:r>
              <a:rPr lang="en-US" altLang="zh-CN"/>
              <a:t>5000</a:t>
            </a:r>
            <a:r>
              <a:rPr lang="zh-CN" altLang="en-US"/>
              <a:t>－</a:t>
            </a:r>
            <a:r>
              <a:rPr lang="en-US" altLang="zh-CN"/>
              <a:t>4500</a:t>
            </a:r>
            <a:r>
              <a:rPr lang="zh-CN" altLang="en-US"/>
              <a:t>－</a:t>
            </a:r>
            <a:r>
              <a:rPr lang="en-US" altLang="zh-CN"/>
              <a:t>1000</a:t>
            </a:r>
            <a:r>
              <a:rPr lang="zh-CN" altLang="en-US"/>
              <a:t>－</a:t>
            </a:r>
            <a:r>
              <a:rPr lang="en-US" altLang="zh-CN"/>
              <a:t>2000</a:t>
            </a:r>
            <a:r>
              <a:rPr lang="zh-CN" altLang="en-US"/>
              <a:t>－</a:t>
            </a:r>
            <a:r>
              <a:rPr lang="en-US" altLang="zh-CN"/>
              <a:t>1000=21500</a:t>
            </a:r>
            <a:r>
              <a:rPr lang="zh-CN" altLang="en-US"/>
              <a:t>（元）</a:t>
            </a:r>
          </a:p>
          <a:p>
            <a:pPr>
              <a:spcBef>
                <a:spcPct val="50000"/>
              </a:spcBef>
            </a:pPr>
            <a:r>
              <a:rPr lang="zh-CN" altLang="en-US"/>
              <a:t>   </a:t>
            </a:r>
            <a:r>
              <a:rPr lang="en-US" altLang="zh-CN"/>
              <a:t>1</a:t>
            </a:r>
            <a:r>
              <a:rPr lang="zh-CN" altLang="en-US"/>
              <a:t>月工资薪金预扣预缴个人所得税</a:t>
            </a:r>
            <a:r>
              <a:rPr lang="en-US" altLang="zh-CN"/>
              <a:t>=21500×3%=645</a:t>
            </a:r>
            <a:r>
              <a:rPr lang="zh-CN" altLang="en-US"/>
              <a:t>（元）</a:t>
            </a:r>
          </a:p>
        </p:txBody>
      </p:sp>
      <p:sp>
        <p:nvSpPr>
          <p:cNvPr id="266257" name="Text Box 17"/>
          <p:cNvSpPr txBox="1">
            <a:spLocks noChangeArrowheads="1"/>
          </p:cNvSpPr>
          <p:nvPr/>
        </p:nvSpPr>
        <p:spPr bwMode="auto">
          <a:xfrm>
            <a:off x="190500" y="2839403"/>
            <a:ext cx="11736388" cy="3692525"/>
          </a:xfrm>
          <a:prstGeom prst="rect">
            <a:avLst/>
          </a:prstGeom>
          <a:noFill/>
          <a:ln w="9525" algn="ctr">
            <a:noFill/>
            <a:miter lim="800000"/>
          </a:ln>
        </p:spPr>
        <p:txBody>
          <a:bodyPr>
            <a:spAutoFit/>
          </a:bodyPr>
          <a:lstStyle/>
          <a:p>
            <a:pPr>
              <a:spcBef>
                <a:spcPct val="50000"/>
              </a:spcBef>
            </a:pPr>
            <a:r>
              <a:rPr lang="zh-CN" altLang="en-US"/>
              <a:t>解：</a:t>
            </a:r>
          </a:p>
          <a:p>
            <a:pPr>
              <a:spcBef>
                <a:spcPct val="50000"/>
              </a:spcBef>
            </a:pPr>
            <a:r>
              <a:rPr lang="zh-CN" altLang="en-US"/>
              <a:t>则</a:t>
            </a:r>
            <a:r>
              <a:rPr lang="en-US" altLang="zh-CN"/>
              <a:t>2020</a:t>
            </a:r>
            <a:r>
              <a:rPr lang="zh-CN" altLang="en-US"/>
              <a:t>年</a:t>
            </a:r>
            <a:r>
              <a:rPr lang="en-US" altLang="zh-CN"/>
              <a:t>2</a:t>
            </a:r>
            <a:r>
              <a:rPr lang="zh-CN" altLang="en-US"/>
              <a:t>月工资薪金累计预扣预缴应纳税所得额</a:t>
            </a:r>
          </a:p>
          <a:p>
            <a:pPr>
              <a:spcBef>
                <a:spcPct val="50000"/>
              </a:spcBef>
            </a:pPr>
            <a:r>
              <a:rPr lang="en-US" altLang="zh-CN"/>
              <a:t>=35000×2</a:t>
            </a:r>
            <a:r>
              <a:rPr lang="zh-CN" altLang="en-US"/>
              <a:t>－</a:t>
            </a:r>
            <a:r>
              <a:rPr lang="en-US" altLang="zh-CN"/>
              <a:t>5000×2</a:t>
            </a:r>
            <a:r>
              <a:rPr lang="zh-CN" altLang="en-US"/>
              <a:t>－</a:t>
            </a:r>
            <a:r>
              <a:rPr lang="en-US" altLang="zh-CN"/>
              <a:t>4500×2</a:t>
            </a:r>
            <a:r>
              <a:rPr lang="zh-CN" altLang="en-US"/>
              <a:t>－</a:t>
            </a:r>
            <a:r>
              <a:rPr lang="en-US" altLang="zh-CN"/>
              <a:t>1000×2</a:t>
            </a:r>
            <a:r>
              <a:rPr lang="zh-CN" altLang="en-US"/>
              <a:t>－</a:t>
            </a:r>
            <a:r>
              <a:rPr lang="en-US" altLang="zh-CN"/>
              <a:t>2000×2</a:t>
            </a:r>
            <a:r>
              <a:rPr lang="zh-CN" altLang="en-US"/>
              <a:t>－</a:t>
            </a:r>
            <a:r>
              <a:rPr lang="en-US" altLang="zh-CN"/>
              <a:t>1000×2=43000</a:t>
            </a:r>
            <a:r>
              <a:rPr lang="zh-CN" altLang="en-US"/>
              <a:t>（元）</a:t>
            </a:r>
          </a:p>
          <a:p>
            <a:pPr>
              <a:spcBef>
                <a:spcPct val="50000"/>
              </a:spcBef>
            </a:pPr>
            <a:r>
              <a:rPr lang="zh-CN" altLang="en-US"/>
              <a:t>   </a:t>
            </a:r>
            <a:r>
              <a:rPr lang="en-US" altLang="zh-CN"/>
              <a:t>2</a:t>
            </a:r>
            <a:r>
              <a:rPr lang="zh-CN" altLang="en-US"/>
              <a:t>月工资薪金预扣预缴个人所得税</a:t>
            </a:r>
            <a:r>
              <a:rPr lang="en-US" altLang="zh-CN"/>
              <a:t>=43000×10%</a:t>
            </a:r>
            <a:r>
              <a:rPr lang="zh-CN" altLang="en-US"/>
              <a:t>－</a:t>
            </a:r>
            <a:r>
              <a:rPr lang="en-US" altLang="zh-CN"/>
              <a:t>2520</a:t>
            </a:r>
            <a:r>
              <a:rPr lang="zh-CN" altLang="en-US"/>
              <a:t>－</a:t>
            </a:r>
            <a:r>
              <a:rPr lang="en-US" altLang="zh-CN"/>
              <a:t>1</a:t>
            </a:r>
            <a:r>
              <a:rPr lang="zh-CN" altLang="en-US"/>
              <a:t>月已预扣预缴税额</a:t>
            </a:r>
            <a:r>
              <a:rPr lang="en-US" altLang="zh-CN"/>
              <a:t>645=1135</a:t>
            </a:r>
            <a:r>
              <a:rPr lang="zh-CN" altLang="en-US"/>
              <a:t>（元）</a:t>
            </a:r>
          </a:p>
          <a:p>
            <a:pPr>
              <a:spcBef>
                <a:spcPct val="50000"/>
              </a:spcBef>
            </a:pPr>
            <a:r>
              <a:rPr lang="zh-CN" altLang="en-US"/>
              <a:t>则</a:t>
            </a:r>
            <a:r>
              <a:rPr lang="en-US" altLang="zh-CN"/>
              <a:t>2020</a:t>
            </a:r>
            <a:r>
              <a:rPr lang="zh-CN" altLang="en-US"/>
              <a:t>年</a:t>
            </a:r>
            <a:r>
              <a:rPr lang="en-US" altLang="zh-CN"/>
              <a:t>3</a:t>
            </a:r>
            <a:r>
              <a:rPr lang="zh-CN" altLang="en-US"/>
              <a:t>月工资薪金累计预扣预缴应纳税所得额</a:t>
            </a:r>
          </a:p>
          <a:p>
            <a:pPr>
              <a:spcBef>
                <a:spcPct val="50000"/>
              </a:spcBef>
            </a:pPr>
            <a:r>
              <a:rPr lang="en-US" altLang="zh-CN"/>
              <a:t>=35000×3</a:t>
            </a:r>
            <a:r>
              <a:rPr lang="zh-CN" altLang="en-US"/>
              <a:t>－</a:t>
            </a:r>
            <a:r>
              <a:rPr lang="en-US" altLang="zh-CN"/>
              <a:t>5000×3</a:t>
            </a:r>
            <a:r>
              <a:rPr lang="zh-CN" altLang="en-US"/>
              <a:t>－</a:t>
            </a:r>
            <a:r>
              <a:rPr lang="en-US" altLang="zh-CN"/>
              <a:t>4500×3</a:t>
            </a:r>
            <a:r>
              <a:rPr lang="zh-CN" altLang="en-US"/>
              <a:t>－</a:t>
            </a:r>
            <a:r>
              <a:rPr lang="en-US" altLang="zh-CN"/>
              <a:t>1000×3</a:t>
            </a:r>
            <a:r>
              <a:rPr lang="zh-CN" altLang="en-US"/>
              <a:t>－</a:t>
            </a:r>
            <a:r>
              <a:rPr lang="en-US" altLang="zh-CN"/>
              <a:t>2000×3</a:t>
            </a:r>
            <a:r>
              <a:rPr lang="zh-CN" altLang="en-US"/>
              <a:t>－</a:t>
            </a:r>
            <a:r>
              <a:rPr lang="en-US" altLang="zh-CN"/>
              <a:t>1000×3=64500</a:t>
            </a:r>
            <a:r>
              <a:rPr lang="zh-CN" altLang="en-US"/>
              <a:t>（元）</a:t>
            </a:r>
          </a:p>
          <a:p>
            <a:pPr>
              <a:spcBef>
                <a:spcPct val="50000"/>
              </a:spcBef>
            </a:pPr>
            <a:r>
              <a:rPr lang="en-US" altLang="zh-CN"/>
              <a:t>3</a:t>
            </a:r>
            <a:r>
              <a:rPr lang="zh-CN" altLang="en-US"/>
              <a:t>月工资薪金预扣预缴个人所得税</a:t>
            </a:r>
            <a:r>
              <a:rPr lang="en-US" altLang="zh-CN"/>
              <a:t>=64500×10%</a:t>
            </a:r>
            <a:r>
              <a:rPr lang="zh-CN" altLang="en-US"/>
              <a:t>－</a:t>
            </a:r>
            <a:r>
              <a:rPr lang="en-US" altLang="zh-CN"/>
              <a:t>2520</a:t>
            </a:r>
            <a:r>
              <a:rPr lang="zh-CN" altLang="en-US"/>
              <a:t>－</a:t>
            </a:r>
            <a:r>
              <a:rPr lang="en-US" altLang="zh-CN"/>
              <a:t>1</a:t>
            </a:r>
            <a:r>
              <a:rPr lang="zh-CN" altLang="en-US"/>
              <a:t>月已预扣预缴税额</a:t>
            </a:r>
            <a:r>
              <a:rPr lang="en-US" altLang="zh-CN"/>
              <a:t>645</a:t>
            </a:r>
            <a:r>
              <a:rPr lang="zh-CN" altLang="en-US"/>
              <a:t>－ </a:t>
            </a:r>
            <a:r>
              <a:rPr lang="en-US" altLang="zh-CN"/>
              <a:t>2</a:t>
            </a:r>
            <a:r>
              <a:rPr lang="zh-CN" altLang="en-US"/>
              <a:t>月已预扣预缴税额</a:t>
            </a:r>
            <a:r>
              <a:rPr lang="en-US" altLang="zh-CN"/>
              <a:t>1135</a:t>
            </a:r>
            <a:r>
              <a:rPr lang="zh-CN" altLang="en-US"/>
              <a:t> </a:t>
            </a:r>
          </a:p>
          <a:p>
            <a:pPr>
              <a:spcBef>
                <a:spcPct val="50000"/>
              </a:spcBef>
            </a:pPr>
            <a:r>
              <a:rPr lang="en-US" altLang="zh-CN"/>
              <a:t>=2150</a:t>
            </a:r>
            <a:r>
              <a:rPr lang="zh-CN" altLang="en-US"/>
              <a:t>（元）</a:t>
            </a:r>
          </a:p>
          <a:p>
            <a:pPr>
              <a:spcBef>
                <a:spcPct val="50000"/>
              </a:spcBef>
            </a:pPr>
            <a:r>
              <a:rPr lang="zh-CN" altLang="en-US" b="1">
                <a:solidFill>
                  <a:srgbClr val="FF0000"/>
                </a:solidFill>
              </a:rPr>
              <a:t>关键：收入累计－各项扣除累计，取对应的税率，再减去前期已预缴纳的税额</a:t>
            </a:r>
          </a:p>
        </p:txBody>
      </p:sp>
      <p:pic>
        <p:nvPicPr>
          <p:cNvPr id="3" name="Picture 16" descr="微信图片_20190508120509"/>
          <p:cNvPicPr>
            <a:picLocks noChangeAspect="1" noChangeArrowheads="1"/>
          </p:cNvPicPr>
          <p:nvPr/>
        </p:nvPicPr>
        <p:blipFill>
          <a:blip r:embed="rId3" cstate="print"/>
          <a:srcRect/>
          <a:stretch>
            <a:fillRect/>
          </a:stretch>
        </p:blipFill>
        <p:spPr bwMode="auto">
          <a:xfrm>
            <a:off x="5805488" y="150813"/>
            <a:ext cx="6121400" cy="2630487"/>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66252">
                                            <p:txEl>
                                              <p:pRg st="0" end="0"/>
                                            </p:txEl>
                                          </p:spTgt>
                                        </p:tgtEl>
                                        <p:attrNameLst>
                                          <p:attrName>style.visibility</p:attrName>
                                        </p:attrNameLst>
                                      </p:cBhvr>
                                      <p:to>
                                        <p:strVal val="visible"/>
                                      </p:to>
                                    </p:set>
                                    <p:animEffect transition="in" filter="blinds(horizontal)">
                                      <p:cBhvr>
                                        <p:cTn id="12" dur="500"/>
                                        <p:tgtEl>
                                          <p:spTgt spid="26625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16080"/>
                                        </p:tgtEl>
                                        <p:attrNameLst>
                                          <p:attrName>style.visibility</p:attrName>
                                        </p:attrNameLst>
                                      </p:cBhvr>
                                      <p:to>
                                        <p:strVal val="visible"/>
                                      </p:to>
                                    </p:set>
                                    <p:animEffect transition="in" filter="blinds(horizontal)">
                                      <p:cBhvr>
                                        <p:cTn id="17" dur="500"/>
                                        <p:tgtEl>
                                          <p:spTgt spid="21608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66256"/>
                                        </p:tgtEl>
                                        <p:attrNameLst>
                                          <p:attrName>style.visibility</p:attrName>
                                        </p:attrNameLst>
                                      </p:cBhvr>
                                      <p:to>
                                        <p:strVal val="visible"/>
                                      </p:to>
                                    </p:set>
                                    <p:animEffect transition="in" filter="blinds(horizontal)">
                                      <p:cBhvr>
                                        <p:cTn id="22" dur="500"/>
                                        <p:tgtEl>
                                          <p:spTgt spid="26625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xit" presetSubtype="10" fill="hold" grpId="1" nodeType="clickEffect">
                                  <p:stCondLst>
                                    <p:cond delay="0"/>
                                  </p:stCondLst>
                                  <p:childTnLst>
                                    <p:animEffect transition="out" filter="blinds(horizontal)">
                                      <p:cBhvr>
                                        <p:cTn id="26" dur="500"/>
                                        <p:tgtEl>
                                          <p:spTgt spid="266256"/>
                                        </p:tgtEl>
                                      </p:cBhvr>
                                    </p:animEffect>
                                    <p:set>
                                      <p:cBhvr>
                                        <p:cTn id="27" dur="1" fill="hold">
                                          <p:stCondLst>
                                            <p:cond delay="499"/>
                                          </p:stCondLst>
                                        </p:cTn>
                                        <p:tgtEl>
                                          <p:spTgt spid="266256"/>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xit" presetSubtype="10" fill="hold" nodeType="clickEffect">
                                  <p:stCondLst>
                                    <p:cond delay="0"/>
                                  </p:stCondLst>
                                  <p:childTnLst>
                                    <p:animEffect transition="out" filter="blinds(horizontal)">
                                      <p:cBhvr>
                                        <p:cTn id="31" dur="500"/>
                                        <p:tgtEl>
                                          <p:spTgt spid="216080"/>
                                        </p:tgtEl>
                                      </p:cBhvr>
                                    </p:animEffect>
                                    <p:set>
                                      <p:cBhvr>
                                        <p:cTn id="32" dur="1" fill="hold">
                                          <p:stCondLst>
                                            <p:cond delay="499"/>
                                          </p:stCondLst>
                                        </p:cTn>
                                        <p:tgtEl>
                                          <p:spTgt spid="21608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blinds(horizontal)">
                                      <p:cBhvr>
                                        <p:cTn id="37" dur="500"/>
                                        <p:tgtEl>
                                          <p:spTgt spid="3"/>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66257">
                                            <p:txEl>
                                              <p:pRg st="0" end="0"/>
                                            </p:txEl>
                                          </p:spTgt>
                                        </p:tgtEl>
                                        <p:attrNameLst>
                                          <p:attrName>style.visibility</p:attrName>
                                        </p:attrNameLst>
                                      </p:cBhvr>
                                      <p:to>
                                        <p:strVal val="visible"/>
                                      </p:to>
                                    </p:set>
                                    <p:animEffect transition="in" filter="blinds(horizontal)">
                                      <p:cBhvr>
                                        <p:cTn id="42" dur="500"/>
                                        <p:tgtEl>
                                          <p:spTgt spid="266257">
                                            <p:txEl>
                                              <p:pRg st="0" end="0"/>
                                            </p:txEl>
                                          </p:spTgt>
                                        </p:tgtEl>
                                      </p:cBhvr>
                                    </p:animEffect>
                                  </p:childTnLst>
                                </p:cTn>
                              </p:par>
                              <p:par>
                                <p:cTn id="43" presetID="3" presetClass="entr" presetSubtype="10" fill="hold" nodeType="withEffect">
                                  <p:stCondLst>
                                    <p:cond delay="0"/>
                                  </p:stCondLst>
                                  <p:childTnLst>
                                    <p:set>
                                      <p:cBhvr>
                                        <p:cTn id="44" dur="1" fill="hold">
                                          <p:stCondLst>
                                            <p:cond delay="0"/>
                                          </p:stCondLst>
                                        </p:cTn>
                                        <p:tgtEl>
                                          <p:spTgt spid="266257">
                                            <p:txEl>
                                              <p:pRg st="1" end="1"/>
                                            </p:txEl>
                                          </p:spTgt>
                                        </p:tgtEl>
                                        <p:attrNameLst>
                                          <p:attrName>style.visibility</p:attrName>
                                        </p:attrNameLst>
                                      </p:cBhvr>
                                      <p:to>
                                        <p:strVal val="visible"/>
                                      </p:to>
                                    </p:set>
                                    <p:animEffect transition="in" filter="blinds(horizontal)">
                                      <p:cBhvr>
                                        <p:cTn id="45" dur="500"/>
                                        <p:tgtEl>
                                          <p:spTgt spid="266257">
                                            <p:txEl>
                                              <p:pRg st="1" end="1"/>
                                            </p:txEl>
                                          </p:spTgt>
                                        </p:tgtEl>
                                      </p:cBhvr>
                                    </p:animEffect>
                                  </p:childTnLst>
                                </p:cTn>
                              </p:par>
                              <p:par>
                                <p:cTn id="46" presetID="3" presetClass="entr" presetSubtype="10" fill="hold" nodeType="withEffect">
                                  <p:stCondLst>
                                    <p:cond delay="0"/>
                                  </p:stCondLst>
                                  <p:childTnLst>
                                    <p:set>
                                      <p:cBhvr>
                                        <p:cTn id="47" dur="1" fill="hold">
                                          <p:stCondLst>
                                            <p:cond delay="0"/>
                                          </p:stCondLst>
                                        </p:cTn>
                                        <p:tgtEl>
                                          <p:spTgt spid="266257">
                                            <p:txEl>
                                              <p:pRg st="2" end="2"/>
                                            </p:txEl>
                                          </p:spTgt>
                                        </p:tgtEl>
                                        <p:attrNameLst>
                                          <p:attrName>style.visibility</p:attrName>
                                        </p:attrNameLst>
                                      </p:cBhvr>
                                      <p:to>
                                        <p:strVal val="visible"/>
                                      </p:to>
                                    </p:set>
                                    <p:animEffect transition="in" filter="blinds(horizontal)">
                                      <p:cBhvr>
                                        <p:cTn id="48" dur="500"/>
                                        <p:tgtEl>
                                          <p:spTgt spid="266257">
                                            <p:txEl>
                                              <p:pRg st="2" end="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nodeType="clickEffect">
                                  <p:stCondLst>
                                    <p:cond delay="0"/>
                                  </p:stCondLst>
                                  <p:childTnLst>
                                    <p:set>
                                      <p:cBhvr>
                                        <p:cTn id="52" dur="1" fill="hold">
                                          <p:stCondLst>
                                            <p:cond delay="0"/>
                                          </p:stCondLst>
                                        </p:cTn>
                                        <p:tgtEl>
                                          <p:spTgt spid="266257">
                                            <p:txEl>
                                              <p:pRg st="3" end="3"/>
                                            </p:txEl>
                                          </p:spTgt>
                                        </p:tgtEl>
                                        <p:attrNameLst>
                                          <p:attrName>style.visibility</p:attrName>
                                        </p:attrNameLst>
                                      </p:cBhvr>
                                      <p:to>
                                        <p:strVal val="visible"/>
                                      </p:to>
                                    </p:set>
                                    <p:animEffect transition="in" filter="blinds(horizontal)">
                                      <p:cBhvr>
                                        <p:cTn id="53" dur="500"/>
                                        <p:tgtEl>
                                          <p:spTgt spid="266257">
                                            <p:txEl>
                                              <p:pRg st="3" end="3"/>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266257">
                                            <p:txEl>
                                              <p:pRg st="4" end="4"/>
                                            </p:txEl>
                                          </p:spTgt>
                                        </p:tgtEl>
                                        <p:attrNameLst>
                                          <p:attrName>style.visibility</p:attrName>
                                        </p:attrNameLst>
                                      </p:cBhvr>
                                      <p:to>
                                        <p:strVal val="visible"/>
                                      </p:to>
                                    </p:set>
                                    <p:animEffect transition="in" filter="blinds(horizontal)">
                                      <p:cBhvr>
                                        <p:cTn id="58" dur="500"/>
                                        <p:tgtEl>
                                          <p:spTgt spid="266257">
                                            <p:txEl>
                                              <p:pRg st="4" end="4"/>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266257">
                                            <p:txEl>
                                              <p:pRg st="5" end="5"/>
                                            </p:txEl>
                                          </p:spTgt>
                                        </p:tgtEl>
                                        <p:attrNameLst>
                                          <p:attrName>style.visibility</p:attrName>
                                        </p:attrNameLst>
                                      </p:cBhvr>
                                      <p:to>
                                        <p:strVal val="visible"/>
                                      </p:to>
                                    </p:set>
                                    <p:animEffect transition="in" filter="blinds(horizontal)">
                                      <p:cBhvr>
                                        <p:cTn id="63" dur="500"/>
                                        <p:tgtEl>
                                          <p:spTgt spid="266257">
                                            <p:txEl>
                                              <p:pRg st="5" end="5"/>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nodeType="clickEffect">
                                  <p:stCondLst>
                                    <p:cond delay="0"/>
                                  </p:stCondLst>
                                  <p:childTnLst>
                                    <p:set>
                                      <p:cBhvr>
                                        <p:cTn id="67" dur="1" fill="hold">
                                          <p:stCondLst>
                                            <p:cond delay="0"/>
                                          </p:stCondLst>
                                        </p:cTn>
                                        <p:tgtEl>
                                          <p:spTgt spid="266257">
                                            <p:txEl>
                                              <p:pRg st="6" end="6"/>
                                            </p:txEl>
                                          </p:spTgt>
                                        </p:tgtEl>
                                        <p:attrNameLst>
                                          <p:attrName>style.visibility</p:attrName>
                                        </p:attrNameLst>
                                      </p:cBhvr>
                                      <p:to>
                                        <p:strVal val="visible"/>
                                      </p:to>
                                    </p:set>
                                    <p:animEffect transition="in" filter="blinds(horizontal)">
                                      <p:cBhvr>
                                        <p:cTn id="68" dur="500"/>
                                        <p:tgtEl>
                                          <p:spTgt spid="266257">
                                            <p:txEl>
                                              <p:pRg st="6" end="6"/>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nodeType="clickEffect">
                                  <p:stCondLst>
                                    <p:cond delay="0"/>
                                  </p:stCondLst>
                                  <p:childTnLst>
                                    <p:set>
                                      <p:cBhvr>
                                        <p:cTn id="72" dur="1" fill="hold">
                                          <p:stCondLst>
                                            <p:cond delay="0"/>
                                          </p:stCondLst>
                                        </p:cTn>
                                        <p:tgtEl>
                                          <p:spTgt spid="266257">
                                            <p:txEl>
                                              <p:pRg st="7" end="7"/>
                                            </p:txEl>
                                          </p:spTgt>
                                        </p:tgtEl>
                                        <p:attrNameLst>
                                          <p:attrName>style.visibility</p:attrName>
                                        </p:attrNameLst>
                                      </p:cBhvr>
                                      <p:to>
                                        <p:strVal val="visible"/>
                                      </p:to>
                                    </p:set>
                                    <p:animEffect transition="in" filter="blinds(horizontal)">
                                      <p:cBhvr>
                                        <p:cTn id="73" dur="500"/>
                                        <p:tgtEl>
                                          <p:spTgt spid="266257">
                                            <p:txEl>
                                              <p:pRg st="7" end="7"/>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nodeType="clickEffect">
                                  <p:stCondLst>
                                    <p:cond delay="0"/>
                                  </p:stCondLst>
                                  <p:childTnLst>
                                    <p:set>
                                      <p:cBhvr>
                                        <p:cTn id="77" dur="1" fill="hold">
                                          <p:stCondLst>
                                            <p:cond delay="0"/>
                                          </p:stCondLst>
                                        </p:cTn>
                                        <p:tgtEl>
                                          <p:spTgt spid="266257">
                                            <p:txEl>
                                              <p:pRg st="8" end="8"/>
                                            </p:txEl>
                                          </p:spTgt>
                                        </p:tgtEl>
                                        <p:attrNameLst>
                                          <p:attrName>style.visibility</p:attrName>
                                        </p:attrNameLst>
                                      </p:cBhvr>
                                      <p:to>
                                        <p:strVal val="visible"/>
                                      </p:to>
                                    </p:set>
                                    <p:animEffect transition="in" filter="blinds(horizontal)">
                                      <p:cBhvr>
                                        <p:cTn id="78" dur="500"/>
                                        <p:tgtEl>
                                          <p:spTgt spid="26625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66256" grpId="0"/>
      <p:bldP spid="266256"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7329" name="组合 3"/>
          <p:cNvGrpSpPr/>
          <p:nvPr/>
        </p:nvGrpSpPr>
        <p:grpSpPr bwMode="auto">
          <a:xfrm>
            <a:off x="-28575" y="0"/>
            <a:ext cx="12218988" cy="1022350"/>
            <a:chOff x="-28575" y="3703045"/>
            <a:chExt cx="12316469" cy="1022099"/>
          </a:xfrm>
        </p:grpSpPr>
        <p:sp>
          <p:nvSpPr>
            <p:cNvPr id="5" name="矩形 4"/>
            <p:cNvSpPr/>
            <p:nvPr/>
          </p:nvSpPr>
          <p:spPr>
            <a:xfrm>
              <a:off x="5061550" y="4096648"/>
              <a:ext cx="7226344" cy="628496"/>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3"/>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27330"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27331" name="Group 55"/>
          <p:cNvGrpSpPr/>
          <p:nvPr/>
        </p:nvGrpSpPr>
        <p:grpSpPr bwMode="auto">
          <a:xfrm>
            <a:off x="2998788" y="117475"/>
            <a:ext cx="4970462" cy="566738"/>
            <a:chOff x="2465" y="76"/>
            <a:chExt cx="1535" cy="357"/>
          </a:xfrm>
        </p:grpSpPr>
        <p:grpSp>
          <p:nvGrpSpPr>
            <p:cNvPr id="46"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27337"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五、个人所得税应纳税额的计算</a:t>
              </a:r>
            </a:p>
          </p:txBody>
        </p:sp>
      </p:grpSp>
      <p:sp>
        <p:nvSpPr>
          <p:cNvPr id="2" name="流程图: 可选过程 1"/>
          <p:cNvSpPr/>
          <p:nvPr/>
        </p:nvSpPr>
        <p:spPr>
          <a:xfrm>
            <a:off x="477838" y="908050"/>
            <a:ext cx="2871787" cy="51593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solidFill>
                  <a:srgbClr val="002060"/>
                </a:solidFill>
              </a:rPr>
              <a:t>综合所得的应纳税额</a:t>
            </a:r>
          </a:p>
        </p:txBody>
      </p:sp>
      <p:sp>
        <p:nvSpPr>
          <p:cNvPr id="9" name="矩形: 圆角 8"/>
          <p:cNvSpPr/>
          <p:nvPr/>
        </p:nvSpPr>
        <p:spPr>
          <a:xfrm>
            <a:off x="261938" y="1557338"/>
            <a:ext cx="11237912" cy="1308100"/>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zh-CN" altLang="en-US" b="1">
                <a:solidFill>
                  <a:srgbClr val="FF0000"/>
                </a:solidFill>
              </a:rPr>
              <a:t>①工资薪金所得</a:t>
            </a:r>
            <a:r>
              <a:rPr lang="zh-CN" altLang="en-US" b="1">
                <a:solidFill>
                  <a:srgbClr val="FFFFFF"/>
                </a:solidFill>
              </a:rPr>
              <a:t>（累计预扣法）：</a:t>
            </a:r>
            <a:endParaRPr lang="en-US" altLang="zh-CN" b="1">
              <a:solidFill>
                <a:srgbClr val="FFFFFF"/>
              </a:solidFill>
            </a:endParaRPr>
          </a:p>
          <a:p>
            <a:pPr>
              <a:defRPr/>
            </a:pPr>
            <a:r>
              <a:rPr lang="zh-CN" altLang="zh-CN" b="1">
                <a:solidFill>
                  <a:srgbClr val="002060"/>
                </a:solidFill>
              </a:rPr>
              <a:t>累计预扣预缴应纳税所得额</a:t>
            </a:r>
            <a:r>
              <a:rPr lang="zh-CN" altLang="zh-CN" b="1">
                <a:solidFill>
                  <a:srgbClr val="FFFFFF"/>
                </a:solidFill>
              </a:rPr>
              <a:t>＝累计收入－累计减除费用（</a:t>
            </a:r>
            <a:r>
              <a:rPr lang="en-US" altLang="zh-CN" b="1">
                <a:solidFill>
                  <a:srgbClr val="FFFFFF"/>
                </a:solidFill>
              </a:rPr>
              <a:t>5000/</a:t>
            </a:r>
            <a:r>
              <a:rPr lang="zh-CN" altLang="zh-CN" b="1">
                <a:solidFill>
                  <a:srgbClr val="FFFFFF"/>
                </a:solidFill>
              </a:rPr>
              <a:t>月）－累计</a:t>
            </a:r>
            <a:r>
              <a:rPr lang="zh-CN" altLang="zh-CN" b="1">
                <a:solidFill>
                  <a:srgbClr val="002060"/>
                </a:solidFill>
              </a:rPr>
              <a:t>专项扣除</a:t>
            </a:r>
            <a:r>
              <a:rPr lang="zh-CN" altLang="zh-CN" b="1">
                <a:solidFill>
                  <a:srgbClr val="FFFFFF"/>
                </a:solidFill>
              </a:rPr>
              <a:t>－累计</a:t>
            </a:r>
            <a:r>
              <a:rPr lang="zh-CN" altLang="zh-CN" b="1">
                <a:solidFill>
                  <a:srgbClr val="002060"/>
                </a:solidFill>
              </a:rPr>
              <a:t>专项附加扣除</a:t>
            </a:r>
            <a:endParaRPr lang="en-US" altLang="zh-CN" b="1">
              <a:solidFill>
                <a:srgbClr val="002060"/>
              </a:solidFill>
            </a:endParaRPr>
          </a:p>
          <a:p>
            <a:pPr>
              <a:defRPr/>
            </a:pPr>
            <a:r>
              <a:rPr lang="zh-CN" altLang="zh-CN" b="1">
                <a:solidFill>
                  <a:srgbClr val="FFFFFF"/>
                </a:solidFill>
              </a:rPr>
              <a:t>－累计依法确定的其他扣除</a:t>
            </a:r>
            <a:endParaRPr lang="zh-CN" altLang="en-US" b="1">
              <a:solidFill>
                <a:srgbClr val="FFFFFF"/>
              </a:solidFill>
            </a:endParaRPr>
          </a:p>
          <a:p>
            <a:pPr>
              <a:defRPr/>
            </a:pPr>
            <a:r>
              <a:rPr lang="zh-CN" altLang="zh-CN" b="1">
                <a:solidFill>
                  <a:srgbClr val="FFFFFF"/>
                </a:solidFill>
                <a:latin typeface="Arial" panose="020B0604020202020204" pitchFamily="34" charset="0"/>
              </a:rPr>
              <a:t>本期应预扣预缴税额＝（</a:t>
            </a:r>
            <a:r>
              <a:rPr lang="zh-CN" altLang="zh-CN" b="1">
                <a:solidFill>
                  <a:srgbClr val="002060"/>
                </a:solidFill>
                <a:latin typeface="Arial" panose="020B0604020202020204" pitchFamily="34" charset="0"/>
              </a:rPr>
              <a:t>累计预扣预缴应纳税所得额</a:t>
            </a:r>
            <a:r>
              <a:rPr lang="zh-CN" altLang="zh-CN" b="1">
                <a:solidFill>
                  <a:srgbClr val="FFFFFF"/>
                </a:solidFill>
                <a:latin typeface="Arial" panose="020B0604020202020204" pitchFamily="34" charset="0"/>
              </a:rPr>
              <a:t>×预扣率－速算扣除数）－累计已预扣预缴税额</a:t>
            </a:r>
            <a:endParaRPr lang="en-US" altLang="zh-CN" b="1">
              <a:solidFill>
                <a:srgbClr val="FFFFFF"/>
              </a:solidFill>
              <a:latin typeface="Arial" panose="020B0604020202020204" pitchFamily="34" charset="0"/>
            </a:endParaRPr>
          </a:p>
          <a:p>
            <a:pPr>
              <a:defRPr/>
            </a:pPr>
            <a:endParaRPr lang="en-US" altLang="zh-CN" b="1">
              <a:solidFill>
                <a:srgbClr val="FFFFFF"/>
              </a:solidFill>
            </a:endParaRPr>
          </a:p>
          <a:p>
            <a:pPr>
              <a:defRPr/>
            </a:pPr>
            <a:r>
              <a:rPr lang="en-US" altLang="zh-CN" b="1">
                <a:solidFill>
                  <a:srgbClr val="FFFFFF"/>
                </a:solidFill>
              </a:rPr>
              <a:t/>
            </a:r>
            <a:br>
              <a:rPr lang="en-US" altLang="zh-CN" b="1">
                <a:solidFill>
                  <a:srgbClr val="FFFFFF"/>
                </a:solidFill>
              </a:rPr>
            </a:br>
            <a:endParaRPr lang="zh-CN" altLang="en-US" b="1">
              <a:solidFill>
                <a:srgbClr val="FFFFFF"/>
              </a:solidFill>
            </a:endParaRPr>
          </a:p>
        </p:txBody>
      </p:sp>
      <p:sp>
        <p:nvSpPr>
          <p:cNvPr id="264204" name="Text Box 12"/>
          <p:cNvSpPr txBox="1">
            <a:spLocks noChangeArrowheads="1"/>
          </p:cNvSpPr>
          <p:nvPr/>
        </p:nvSpPr>
        <p:spPr bwMode="auto">
          <a:xfrm>
            <a:off x="261938" y="3068638"/>
            <a:ext cx="11522075" cy="2427287"/>
          </a:xfrm>
          <a:prstGeom prst="rect">
            <a:avLst/>
          </a:prstGeom>
          <a:noFill/>
          <a:ln w="9525">
            <a:noFill/>
            <a:miter lim="800000"/>
          </a:ln>
        </p:spPr>
        <p:txBody>
          <a:bodyPr>
            <a:spAutoFit/>
          </a:bodyPr>
          <a:lstStyle/>
          <a:p>
            <a:pPr>
              <a:spcBef>
                <a:spcPct val="50000"/>
              </a:spcBef>
            </a:pPr>
            <a:r>
              <a:rPr lang="zh-CN" altLang="en-US" b="1"/>
              <a:t>堂上练习：</a:t>
            </a:r>
          </a:p>
          <a:p>
            <a:pPr>
              <a:spcBef>
                <a:spcPct val="50000"/>
              </a:spcBef>
            </a:pPr>
            <a:r>
              <a:rPr lang="en-US" altLang="zh-CN"/>
              <a:t>1</a:t>
            </a:r>
            <a:r>
              <a:rPr lang="zh-CN" altLang="en-US"/>
              <a:t>、根据个人所得税法律制度的规定，下列关于专项附加扣除说法正确的是（      　）。</a:t>
            </a:r>
            <a:br>
              <a:rPr lang="zh-CN" altLang="en-US"/>
            </a:br>
            <a:r>
              <a:rPr lang="en-US" altLang="zh-CN"/>
              <a:t>A.</a:t>
            </a:r>
            <a:r>
              <a:rPr lang="zh-CN" altLang="en-US"/>
              <a:t>个人接受本科及以下学历（学位）继续教育，符合规定扣除条件的，可以选择由其父母扣除，也可以选择由本人扣除</a:t>
            </a:r>
            <a:br>
              <a:rPr lang="zh-CN" altLang="en-US"/>
            </a:br>
            <a:r>
              <a:rPr lang="en-US" altLang="zh-CN"/>
              <a:t>B.</a:t>
            </a:r>
            <a:r>
              <a:rPr lang="zh-CN" altLang="en-US"/>
              <a:t>纳税人的子女接受全日制学历教育的相关支出，按照每个子女每月</a:t>
            </a:r>
            <a:r>
              <a:rPr lang="en-US" altLang="zh-CN"/>
              <a:t>2000</a:t>
            </a:r>
            <a:r>
              <a:rPr lang="zh-CN" altLang="en-US"/>
              <a:t>元的标准定额扣除</a:t>
            </a:r>
            <a:br>
              <a:rPr lang="zh-CN" altLang="en-US"/>
            </a:br>
            <a:r>
              <a:rPr lang="en-US" altLang="zh-CN"/>
              <a:t>C.</a:t>
            </a:r>
            <a:r>
              <a:rPr lang="zh-CN" altLang="en-US"/>
              <a:t>纳税人接受技能人员职业资格继续教育、专业技术人员职业资格继续教育的支出，在取得相关证书的当年，按照</a:t>
            </a:r>
            <a:r>
              <a:rPr lang="en-US" altLang="zh-CN"/>
              <a:t>2400</a:t>
            </a:r>
            <a:r>
              <a:rPr lang="zh-CN" altLang="en-US"/>
              <a:t>元定额扣除</a:t>
            </a:r>
            <a:br>
              <a:rPr lang="zh-CN" altLang="en-US"/>
            </a:br>
            <a:r>
              <a:rPr lang="en-US" altLang="zh-CN"/>
              <a:t>D.</a:t>
            </a:r>
            <a:r>
              <a:rPr lang="zh-CN" altLang="en-US"/>
              <a:t>纳税人发生的首套住房贷款利息支出，扣除期限最长不超过</a:t>
            </a:r>
            <a:r>
              <a:rPr lang="en-US" altLang="zh-CN"/>
              <a:t>360</a:t>
            </a:r>
            <a:r>
              <a:rPr lang="zh-CN" altLang="en-US"/>
              <a:t>个月 </a:t>
            </a:r>
          </a:p>
        </p:txBody>
      </p:sp>
      <p:sp>
        <p:nvSpPr>
          <p:cNvPr id="13" name="AutoShape 18"/>
          <p:cNvSpPr>
            <a:spLocks noChangeArrowheads="1"/>
          </p:cNvSpPr>
          <p:nvPr/>
        </p:nvSpPr>
        <p:spPr bwMode="auto">
          <a:xfrm>
            <a:off x="8039100" y="3429000"/>
            <a:ext cx="576263" cy="360363"/>
          </a:xfrm>
          <a:prstGeom prst="roundRect">
            <a:avLst>
              <a:gd name="adj" fmla="val 16667"/>
            </a:avLst>
          </a:prstGeom>
          <a:solidFill>
            <a:schemeClr val="bg1"/>
          </a:solidFill>
          <a:ln w="9525">
            <a:solidFill>
              <a:schemeClr val="tx1"/>
            </a:solidFill>
            <a:round/>
          </a:ln>
        </p:spPr>
        <p:txBody>
          <a:bodyPr wrap="none" anchor="ctr"/>
          <a:lstStyle/>
          <a:p>
            <a:pPr algn="ctr"/>
            <a:r>
              <a:rPr lang="en-US" altLang="zh-CN" b="1"/>
              <a:t>A</a:t>
            </a:r>
            <a:endParaRPr lang="en-US" altLang="zh-CN"/>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4204">
                                            <p:txEl>
                                              <p:pRg st="0" end="0"/>
                                            </p:txEl>
                                          </p:spTgt>
                                        </p:tgtEl>
                                        <p:attrNameLst>
                                          <p:attrName>style.visibility</p:attrName>
                                        </p:attrNameLst>
                                      </p:cBhvr>
                                      <p:to>
                                        <p:strVal val="visible"/>
                                      </p:to>
                                    </p:set>
                                    <p:animEffect transition="in" filter="blinds(horizontal)">
                                      <p:cBhvr>
                                        <p:cTn id="17" dur="500"/>
                                        <p:tgtEl>
                                          <p:spTgt spid="26420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64204">
                                            <p:txEl>
                                              <p:pRg st="1" end="1"/>
                                            </p:txEl>
                                          </p:spTgt>
                                        </p:tgtEl>
                                        <p:attrNameLst>
                                          <p:attrName>style.visibility</p:attrName>
                                        </p:attrNameLst>
                                      </p:cBhvr>
                                      <p:to>
                                        <p:strVal val="visible"/>
                                      </p:to>
                                    </p:set>
                                    <p:animEffect transition="in" filter="blinds(horizontal)">
                                      <p:cBhvr>
                                        <p:cTn id="22" dur="500"/>
                                        <p:tgtEl>
                                          <p:spTgt spid="26420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linds(horizont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xit" presetSubtype="10" fill="hold" grpId="1" nodeType="clickEffect">
                                  <p:stCondLst>
                                    <p:cond delay="0"/>
                                  </p:stCondLst>
                                  <p:childTnLst>
                                    <p:animEffect transition="out" filter="blinds(horizontal)">
                                      <p:cBhvr>
                                        <p:cTn id="31" dur="500"/>
                                        <p:tgtEl>
                                          <p:spTgt spid="13"/>
                                        </p:tgtEl>
                                      </p:cBhvr>
                                    </p:animEffect>
                                    <p:set>
                                      <p:cBhvr>
                                        <p:cTn id="32" dur="1" fill="hold">
                                          <p:stCondLst>
                                            <p:cond delay="499"/>
                                          </p:stCondLst>
                                        </p:cTn>
                                        <p:tgtEl>
                                          <p:spTgt spid="13"/>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3" presetClass="exit" presetSubtype="10" fill="hold" nodeType="clickEffect">
                                  <p:stCondLst>
                                    <p:cond delay="0"/>
                                  </p:stCondLst>
                                  <p:childTnLst>
                                    <p:animEffect transition="out" filter="blinds(horizontal)">
                                      <p:cBhvr>
                                        <p:cTn id="36" dur="500"/>
                                        <p:tgtEl>
                                          <p:spTgt spid="264204">
                                            <p:txEl>
                                              <p:pRg st="1" end="1"/>
                                            </p:txEl>
                                          </p:spTgt>
                                        </p:tgtEl>
                                      </p:cBhvr>
                                    </p:animEffect>
                                    <p:set>
                                      <p:cBhvr>
                                        <p:cTn id="37" dur="1" fill="hold">
                                          <p:stCondLst>
                                            <p:cond delay="499"/>
                                          </p:stCondLst>
                                        </p:cTn>
                                        <p:tgtEl>
                                          <p:spTgt spid="264204">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3" grpId="0" bldLvl="0" animBg="1"/>
      <p:bldP spid="13"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5F6F7"/>
        </a:solidFill>
        <a:effectLst/>
      </p:bgPr>
    </p:bg>
    <p:spTree>
      <p:nvGrpSpPr>
        <p:cNvPr id="1" name=""/>
        <p:cNvGrpSpPr/>
        <p:nvPr/>
      </p:nvGrpSpPr>
      <p:grpSpPr>
        <a:xfrm>
          <a:off x="0" y="0"/>
          <a:ext cx="0" cy="0"/>
          <a:chOff x="0" y="0"/>
          <a:chExt cx="0" cy="0"/>
        </a:xfrm>
      </p:grpSpPr>
      <p:grpSp>
        <p:nvGrpSpPr>
          <p:cNvPr id="4" name="组合 3"/>
          <p:cNvGrpSpPr/>
          <p:nvPr/>
        </p:nvGrpSpPr>
        <p:grpSpPr bwMode="auto">
          <a:xfrm>
            <a:off x="-28575" y="-26988"/>
            <a:ext cx="12218988" cy="1022351"/>
            <a:chOff x="-28575" y="3703045"/>
            <a:chExt cx="12316469" cy="1022099"/>
          </a:xfrm>
        </p:grpSpPr>
        <p:sp>
          <p:nvSpPr>
            <p:cNvPr id="5" name="矩形 4"/>
            <p:cNvSpPr/>
            <p:nvPr/>
          </p:nvSpPr>
          <p:spPr>
            <a:xfrm>
              <a:off x="5061550" y="4096649"/>
              <a:ext cx="7226344" cy="628495"/>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2"/>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3" name="TextBox 59"/>
          <p:cNvSpPr>
            <a:spLocks noChangeArrowheads="1"/>
          </p:cNvSpPr>
          <p:nvPr/>
        </p:nvSpPr>
        <p:spPr bwMode="auto">
          <a:xfrm flipH="1">
            <a:off x="190500" y="144463"/>
            <a:ext cx="1727200" cy="369887"/>
          </a:xfrm>
          <a:prstGeom prst="rect">
            <a:avLst/>
          </a:prstGeom>
          <a:noFill/>
          <a:ln w="9525">
            <a:noFill/>
            <a:miter lim="800000"/>
          </a:ln>
        </p:spPr>
        <p:txBody>
          <a:bodyPr>
            <a:spAutoFit/>
          </a:bodyPr>
          <a:lstStyle/>
          <a:p>
            <a:pPr eaLnBrk="0" hangingPunct="0"/>
            <a:r>
              <a:rPr lang="zh-CN" altLang="en-US">
                <a:solidFill>
                  <a:schemeClr val="bg1"/>
                </a:solidFill>
                <a:latin typeface="微软雅黑" panose="020B0503020204020204" pitchFamily="34" charset="-122"/>
                <a:ea typeface="微软雅黑" panose="020B0503020204020204" pitchFamily="34" charset="-122"/>
                <a:sym typeface="方正兰亭黑_GBK"/>
              </a:rPr>
              <a:t>教学分析</a:t>
            </a:r>
            <a:endParaRPr lang="en-US" altLang="zh-CN">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sym typeface="方正兰亭黑_GBK"/>
            </a:endParaRPr>
          </a:p>
        </p:txBody>
      </p:sp>
      <p:sp>
        <p:nvSpPr>
          <p:cNvPr id="8" name="Flowchart: Manual Input 8"/>
          <p:cNvSpPr/>
          <p:nvPr/>
        </p:nvSpPr>
        <p:spPr>
          <a:xfrm flipV="1">
            <a:off x="1198563" y="1795463"/>
            <a:ext cx="600075" cy="819150"/>
          </a:xfrm>
          <a:prstGeom prst="flowChartManualInput">
            <a:avLst/>
          </a:prstGeom>
          <a:noFill/>
          <a:ln w="28575">
            <a:solidFill>
              <a:srgbClr val="6BDBC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n-US">
              <a:solidFill>
                <a:srgbClr val="6BDBCF"/>
              </a:solidFill>
            </a:endParaRPr>
          </a:p>
        </p:txBody>
      </p:sp>
      <p:sp>
        <p:nvSpPr>
          <p:cNvPr id="9" name="TextBox 8"/>
          <p:cNvSpPr txBox="1">
            <a:spLocks noChangeArrowheads="1"/>
          </p:cNvSpPr>
          <p:nvPr/>
        </p:nvSpPr>
        <p:spPr bwMode="auto">
          <a:xfrm>
            <a:off x="1249363" y="1773238"/>
            <a:ext cx="498475" cy="768350"/>
          </a:xfrm>
          <a:prstGeom prst="rect">
            <a:avLst/>
          </a:prstGeom>
          <a:noFill/>
          <a:ln w="9525">
            <a:noFill/>
            <a:miter lim="800000"/>
          </a:ln>
        </p:spPr>
        <p:txBody>
          <a:bodyPr wrap="none">
            <a:spAutoFit/>
          </a:bodyPr>
          <a:lstStyle/>
          <a:p>
            <a:r>
              <a:rPr lang="en-US" altLang="zh-CN" sz="4400">
                <a:solidFill>
                  <a:srgbClr val="6BDBCF"/>
                </a:solidFill>
                <a:latin typeface="AvantGarde Md BT"/>
                <a:ea typeface="微软雅黑" panose="020B0503020204020204" pitchFamily="34" charset="-122"/>
              </a:rPr>
              <a:t>1</a:t>
            </a:r>
          </a:p>
        </p:txBody>
      </p:sp>
      <p:grpSp>
        <p:nvGrpSpPr>
          <p:cNvPr id="10" name="Group 58"/>
          <p:cNvGrpSpPr/>
          <p:nvPr/>
        </p:nvGrpSpPr>
        <p:grpSpPr bwMode="auto">
          <a:xfrm>
            <a:off x="1990725" y="1844675"/>
            <a:ext cx="3889375" cy="563563"/>
            <a:chOff x="7174424" y="1256132"/>
            <a:chExt cx="3888431" cy="563801"/>
          </a:xfrm>
        </p:grpSpPr>
        <p:sp>
          <p:nvSpPr>
            <p:cNvPr id="198694" name="TextBox 10"/>
            <p:cNvSpPr txBox="1">
              <a:spLocks noChangeArrowheads="1"/>
            </p:cNvSpPr>
            <p:nvPr/>
          </p:nvSpPr>
          <p:spPr bwMode="auto">
            <a:xfrm>
              <a:off x="7174424" y="1600765"/>
              <a:ext cx="3888431" cy="219168"/>
            </a:xfrm>
            <a:prstGeom prst="rect">
              <a:avLst/>
            </a:prstGeom>
            <a:noFill/>
            <a:ln w="9525">
              <a:noFill/>
              <a:miter lim="800000"/>
            </a:ln>
          </p:spPr>
          <p:txBody>
            <a:bodyPr lIns="0" tIns="0" rIns="0" bIns="0">
              <a:spAutoFit/>
            </a:bodyPr>
            <a:lstStyle/>
            <a:p>
              <a:pPr>
                <a:lnSpc>
                  <a:spcPct val="120000"/>
                </a:lnSpc>
              </a:pPr>
              <a:r>
                <a:rPr lang="zh-CN" altLang="en-US" sz="1200" b="1">
                  <a:solidFill>
                    <a:srgbClr val="7F7F7F"/>
                  </a:solidFill>
                  <a:latin typeface="微软雅黑" panose="020B0503020204020204" pitchFamily="34" charset="-122"/>
                  <a:ea typeface="微软雅黑" panose="020B0503020204020204" pitchFamily="34" charset="-122"/>
                  <a:sym typeface="微软雅黑" panose="020B0503020204020204" pitchFamily="34" charset="-122"/>
                </a:rPr>
                <a:t>新法规下变化较大，教材未更新</a:t>
              </a:r>
            </a:p>
          </p:txBody>
        </p:sp>
        <p:sp>
          <p:nvSpPr>
            <p:cNvPr id="198695" name="Rectangle 47"/>
            <p:cNvSpPr>
              <a:spLocks noChangeArrowheads="1"/>
            </p:cNvSpPr>
            <p:nvPr/>
          </p:nvSpPr>
          <p:spPr bwMode="auto">
            <a:xfrm>
              <a:off x="7174424" y="1256132"/>
              <a:ext cx="1269692" cy="304929"/>
            </a:xfrm>
            <a:prstGeom prst="rect">
              <a:avLst/>
            </a:prstGeom>
            <a:noFill/>
            <a:ln w="9525">
              <a:noFill/>
              <a:miter lim="800000"/>
            </a:ln>
          </p:spPr>
          <p:txBody>
            <a:bodyPr wrap="none" lIns="0" tIns="0" rIns="0" bIns="0">
              <a:spAutoFit/>
            </a:bodyPr>
            <a:lstStyle/>
            <a:p>
              <a:r>
                <a:rPr lang="zh-CN" altLang="en-US" sz="2000" b="1">
                  <a:solidFill>
                    <a:srgbClr val="6BDBCF"/>
                  </a:solidFill>
                  <a:latin typeface="微软雅黑" panose="020B0503020204020204" pitchFamily="34" charset="-122"/>
                  <a:ea typeface="微软雅黑" panose="020B0503020204020204" pitchFamily="34" charset="-122"/>
                </a:rPr>
                <a:t>纳税义务人</a:t>
              </a:r>
              <a:endParaRPr lang="en-US" altLang="zh-CN" sz="2000" b="1">
                <a:solidFill>
                  <a:srgbClr val="6BDBCF"/>
                </a:solidFill>
                <a:latin typeface="微软雅黑" panose="020B0503020204020204" pitchFamily="34" charset="-122"/>
                <a:ea typeface="微软雅黑" panose="020B0503020204020204" pitchFamily="34" charset="-122"/>
              </a:endParaRPr>
            </a:p>
          </p:txBody>
        </p:sp>
      </p:grpSp>
      <p:sp>
        <p:nvSpPr>
          <p:cNvPr id="13" name="Flowchart: Manual Input 8"/>
          <p:cNvSpPr/>
          <p:nvPr/>
        </p:nvSpPr>
        <p:spPr>
          <a:xfrm flipV="1">
            <a:off x="6383338" y="1795463"/>
            <a:ext cx="600075" cy="819150"/>
          </a:xfrm>
          <a:prstGeom prst="flowChartManualInput">
            <a:avLst/>
          </a:prstGeom>
          <a:noFill/>
          <a:ln w="28575">
            <a:solidFill>
              <a:srgbClr val="6BDBC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n-US">
              <a:solidFill>
                <a:srgbClr val="6BDBCF"/>
              </a:solidFill>
            </a:endParaRPr>
          </a:p>
        </p:txBody>
      </p:sp>
      <p:sp>
        <p:nvSpPr>
          <p:cNvPr id="14" name="TextBox 13"/>
          <p:cNvSpPr txBox="1">
            <a:spLocks noChangeArrowheads="1"/>
          </p:cNvSpPr>
          <p:nvPr/>
        </p:nvSpPr>
        <p:spPr bwMode="auto">
          <a:xfrm>
            <a:off x="6434138" y="1773238"/>
            <a:ext cx="498475" cy="768350"/>
          </a:xfrm>
          <a:prstGeom prst="rect">
            <a:avLst/>
          </a:prstGeom>
          <a:noFill/>
          <a:ln w="9525">
            <a:noFill/>
            <a:miter lim="800000"/>
          </a:ln>
        </p:spPr>
        <p:txBody>
          <a:bodyPr wrap="none">
            <a:spAutoFit/>
          </a:bodyPr>
          <a:lstStyle/>
          <a:p>
            <a:r>
              <a:rPr lang="en-US" altLang="zh-CN" sz="4400">
                <a:solidFill>
                  <a:srgbClr val="6BDBCF"/>
                </a:solidFill>
                <a:latin typeface="AvantGarde Md BT"/>
                <a:ea typeface="微软雅黑" panose="020B0503020204020204" pitchFamily="34" charset="-122"/>
              </a:rPr>
              <a:t>2</a:t>
            </a:r>
          </a:p>
        </p:txBody>
      </p:sp>
      <p:grpSp>
        <p:nvGrpSpPr>
          <p:cNvPr id="15" name="Group 58"/>
          <p:cNvGrpSpPr/>
          <p:nvPr/>
        </p:nvGrpSpPr>
        <p:grpSpPr bwMode="auto">
          <a:xfrm>
            <a:off x="7246938" y="1773238"/>
            <a:ext cx="3889375" cy="563562"/>
            <a:chOff x="7174424" y="1256132"/>
            <a:chExt cx="3888431" cy="563606"/>
          </a:xfrm>
        </p:grpSpPr>
        <p:sp>
          <p:nvSpPr>
            <p:cNvPr id="198692" name="TextBox 15"/>
            <p:cNvSpPr txBox="1">
              <a:spLocks noChangeArrowheads="1"/>
            </p:cNvSpPr>
            <p:nvPr/>
          </p:nvSpPr>
          <p:spPr bwMode="auto">
            <a:xfrm>
              <a:off x="7174424" y="1600646"/>
              <a:ext cx="3888431" cy="219092"/>
            </a:xfrm>
            <a:prstGeom prst="rect">
              <a:avLst/>
            </a:prstGeom>
            <a:noFill/>
            <a:ln w="9525">
              <a:noFill/>
              <a:miter lim="800000"/>
            </a:ln>
          </p:spPr>
          <p:txBody>
            <a:bodyPr lIns="0" tIns="0" rIns="0" bIns="0">
              <a:spAutoFit/>
            </a:bodyPr>
            <a:lstStyle/>
            <a:p>
              <a:pPr>
                <a:lnSpc>
                  <a:spcPct val="120000"/>
                </a:lnSpc>
              </a:pPr>
              <a:r>
                <a:rPr lang="zh-CN" altLang="en-US" sz="1200" b="1">
                  <a:solidFill>
                    <a:srgbClr val="7F7F7F"/>
                  </a:solidFill>
                  <a:latin typeface="微软雅黑" panose="020B0503020204020204" pitchFamily="34" charset="-122"/>
                  <a:ea typeface="微软雅黑" panose="020B0503020204020204" pitchFamily="34" charset="-122"/>
                  <a:sym typeface="微软雅黑" panose="020B0503020204020204" pitchFamily="34" charset="-122"/>
                </a:rPr>
                <a:t>具体细分项目变化不大，总体征税分类方式有变</a:t>
              </a:r>
            </a:p>
          </p:txBody>
        </p:sp>
        <p:sp>
          <p:nvSpPr>
            <p:cNvPr id="198693" name="Rectangle 47"/>
            <p:cNvSpPr>
              <a:spLocks noChangeArrowheads="1"/>
            </p:cNvSpPr>
            <p:nvPr/>
          </p:nvSpPr>
          <p:spPr bwMode="auto">
            <a:xfrm>
              <a:off x="7174424" y="1256132"/>
              <a:ext cx="1015753" cy="304824"/>
            </a:xfrm>
            <a:prstGeom prst="rect">
              <a:avLst/>
            </a:prstGeom>
            <a:noFill/>
            <a:ln w="9525">
              <a:noFill/>
              <a:miter lim="800000"/>
            </a:ln>
          </p:spPr>
          <p:txBody>
            <a:bodyPr wrap="none" lIns="0" tIns="0" rIns="0" bIns="0">
              <a:spAutoFit/>
            </a:bodyPr>
            <a:lstStyle/>
            <a:p>
              <a:r>
                <a:rPr lang="zh-CN" altLang="en-US" sz="2000" b="1">
                  <a:solidFill>
                    <a:srgbClr val="6BDBCF"/>
                  </a:solidFill>
                  <a:latin typeface="微软雅黑" panose="020B0503020204020204" pitchFamily="34" charset="-122"/>
                  <a:ea typeface="微软雅黑" panose="020B0503020204020204" pitchFamily="34" charset="-122"/>
                </a:rPr>
                <a:t>征税范围</a:t>
              </a:r>
              <a:endParaRPr lang="en-US" altLang="zh-CN" sz="2000" b="1">
                <a:solidFill>
                  <a:srgbClr val="6BDBCF"/>
                </a:solidFill>
                <a:latin typeface="微软雅黑" panose="020B0503020204020204" pitchFamily="34" charset="-122"/>
                <a:ea typeface="微软雅黑" panose="020B0503020204020204" pitchFamily="34" charset="-122"/>
              </a:endParaRPr>
            </a:p>
          </p:txBody>
        </p:sp>
      </p:grpSp>
      <p:sp>
        <p:nvSpPr>
          <p:cNvPr id="18" name="Flowchart: Manual Input 8"/>
          <p:cNvSpPr/>
          <p:nvPr/>
        </p:nvSpPr>
        <p:spPr>
          <a:xfrm flipV="1">
            <a:off x="1198563" y="3092450"/>
            <a:ext cx="600075" cy="817563"/>
          </a:xfrm>
          <a:prstGeom prst="flowChartManualInput">
            <a:avLst/>
          </a:prstGeom>
          <a:noFill/>
          <a:ln w="28575">
            <a:solidFill>
              <a:srgbClr val="6BDBC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n-US">
              <a:solidFill>
                <a:srgbClr val="6BDBCF"/>
              </a:solidFill>
            </a:endParaRPr>
          </a:p>
        </p:txBody>
      </p:sp>
      <p:sp>
        <p:nvSpPr>
          <p:cNvPr id="19" name="TextBox 18"/>
          <p:cNvSpPr txBox="1">
            <a:spLocks noChangeArrowheads="1"/>
          </p:cNvSpPr>
          <p:nvPr/>
        </p:nvSpPr>
        <p:spPr bwMode="auto">
          <a:xfrm>
            <a:off x="1249363" y="3068638"/>
            <a:ext cx="498475" cy="769937"/>
          </a:xfrm>
          <a:prstGeom prst="rect">
            <a:avLst/>
          </a:prstGeom>
          <a:noFill/>
          <a:ln w="9525">
            <a:noFill/>
            <a:miter lim="800000"/>
          </a:ln>
        </p:spPr>
        <p:txBody>
          <a:bodyPr wrap="none">
            <a:spAutoFit/>
          </a:bodyPr>
          <a:lstStyle/>
          <a:p>
            <a:r>
              <a:rPr lang="en-US" altLang="zh-CN" sz="4400">
                <a:solidFill>
                  <a:srgbClr val="6BDBCF"/>
                </a:solidFill>
                <a:latin typeface="AvantGarde Md BT"/>
                <a:ea typeface="微软雅黑" panose="020B0503020204020204" pitchFamily="34" charset="-122"/>
              </a:rPr>
              <a:t>3</a:t>
            </a:r>
          </a:p>
        </p:txBody>
      </p:sp>
      <p:grpSp>
        <p:nvGrpSpPr>
          <p:cNvPr id="20" name="Group 58"/>
          <p:cNvGrpSpPr/>
          <p:nvPr/>
        </p:nvGrpSpPr>
        <p:grpSpPr bwMode="auto">
          <a:xfrm>
            <a:off x="2062163" y="3068638"/>
            <a:ext cx="3889375" cy="563562"/>
            <a:chOff x="7174424" y="1256132"/>
            <a:chExt cx="3888431" cy="563606"/>
          </a:xfrm>
        </p:grpSpPr>
        <p:sp>
          <p:nvSpPr>
            <p:cNvPr id="198690" name="TextBox 20"/>
            <p:cNvSpPr txBox="1">
              <a:spLocks noChangeArrowheads="1"/>
            </p:cNvSpPr>
            <p:nvPr/>
          </p:nvSpPr>
          <p:spPr bwMode="auto">
            <a:xfrm>
              <a:off x="7174424" y="1600646"/>
              <a:ext cx="3888431" cy="219092"/>
            </a:xfrm>
            <a:prstGeom prst="rect">
              <a:avLst/>
            </a:prstGeom>
            <a:noFill/>
            <a:ln w="9525">
              <a:noFill/>
              <a:miter lim="800000"/>
            </a:ln>
          </p:spPr>
          <p:txBody>
            <a:bodyPr lIns="0" tIns="0" rIns="0" bIns="0">
              <a:spAutoFit/>
            </a:bodyPr>
            <a:lstStyle/>
            <a:p>
              <a:pPr>
                <a:lnSpc>
                  <a:spcPct val="120000"/>
                </a:lnSpc>
              </a:pPr>
              <a:r>
                <a:rPr lang="zh-CN" altLang="en-US" sz="1200" b="1">
                  <a:solidFill>
                    <a:srgbClr val="7F7F7F"/>
                  </a:solidFill>
                  <a:latin typeface="微软雅黑" panose="020B0503020204020204" pitchFamily="34" charset="-122"/>
                  <a:ea typeface="微软雅黑" panose="020B0503020204020204" pitchFamily="34" charset="-122"/>
                  <a:sym typeface="微软雅黑" panose="020B0503020204020204" pitchFamily="34" charset="-122"/>
                </a:rPr>
                <a:t>工资薪金所得的税率有较大变化</a:t>
              </a:r>
            </a:p>
          </p:txBody>
        </p:sp>
        <p:sp>
          <p:nvSpPr>
            <p:cNvPr id="198691" name="Rectangle 47"/>
            <p:cNvSpPr>
              <a:spLocks noChangeArrowheads="1"/>
            </p:cNvSpPr>
            <p:nvPr/>
          </p:nvSpPr>
          <p:spPr bwMode="auto">
            <a:xfrm>
              <a:off x="7174424" y="1256132"/>
              <a:ext cx="507877" cy="304824"/>
            </a:xfrm>
            <a:prstGeom prst="rect">
              <a:avLst/>
            </a:prstGeom>
            <a:noFill/>
            <a:ln w="9525">
              <a:noFill/>
              <a:miter lim="800000"/>
            </a:ln>
          </p:spPr>
          <p:txBody>
            <a:bodyPr wrap="none" lIns="0" tIns="0" rIns="0" bIns="0">
              <a:spAutoFit/>
            </a:bodyPr>
            <a:lstStyle/>
            <a:p>
              <a:r>
                <a:rPr lang="zh-CN" altLang="en-US" sz="2000" b="1">
                  <a:solidFill>
                    <a:srgbClr val="6BDBCF"/>
                  </a:solidFill>
                  <a:latin typeface="微软雅黑" panose="020B0503020204020204" pitchFamily="34" charset="-122"/>
                  <a:ea typeface="微软雅黑" panose="020B0503020204020204" pitchFamily="34" charset="-122"/>
                </a:rPr>
                <a:t>税率</a:t>
              </a:r>
              <a:endParaRPr lang="en-US" altLang="zh-CN" sz="2000" b="1">
                <a:solidFill>
                  <a:srgbClr val="6BDBCF"/>
                </a:solidFill>
                <a:latin typeface="微软雅黑" panose="020B0503020204020204" pitchFamily="34" charset="-122"/>
                <a:ea typeface="微软雅黑" panose="020B0503020204020204" pitchFamily="34" charset="-122"/>
              </a:endParaRPr>
            </a:p>
          </p:txBody>
        </p:sp>
      </p:grpSp>
      <p:sp>
        <p:nvSpPr>
          <p:cNvPr id="23" name="Flowchart: Manual Input 8"/>
          <p:cNvSpPr/>
          <p:nvPr/>
        </p:nvSpPr>
        <p:spPr>
          <a:xfrm flipV="1">
            <a:off x="6383338" y="3092450"/>
            <a:ext cx="600075" cy="817563"/>
          </a:xfrm>
          <a:prstGeom prst="flowChartManualInput">
            <a:avLst/>
          </a:prstGeom>
          <a:noFill/>
          <a:ln w="28575">
            <a:solidFill>
              <a:srgbClr val="6BDBC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n-US">
              <a:solidFill>
                <a:srgbClr val="6BDBCF"/>
              </a:solidFill>
            </a:endParaRPr>
          </a:p>
        </p:txBody>
      </p:sp>
      <p:sp>
        <p:nvSpPr>
          <p:cNvPr id="24" name="TextBox 23"/>
          <p:cNvSpPr txBox="1">
            <a:spLocks noChangeArrowheads="1"/>
          </p:cNvSpPr>
          <p:nvPr/>
        </p:nvSpPr>
        <p:spPr bwMode="auto">
          <a:xfrm>
            <a:off x="6434138" y="3068638"/>
            <a:ext cx="498475" cy="769937"/>
          </a:xfrm>
          <a:prstGeom prst="rect">
            <a:avLst/>
          </a:prstGeom>
          <a:noFill/>
          <a:ln w="9525">
            <a:noFill/>
            <a:miter lim="800000"/>
          </a:ln>
        </p:spPr>
        <p:txBody>
          <a:bodyPr wrap="none">
            <a:spAutoFit/>
          </a:bodyPr>
          <a:lstStyle/>
          <a:p>
            <a:r>
              <a:rPr lang="en-US" altLang="zh-CN" sz="4400">
                <a:solidFill>
                  <a:srgbClr val="6BDBCF"/>
                </a:solidFill>
                <a:latin typeface="AvantGarde Md BT"/>
                <a:ea typeface="微软雅黑" panose="020B0503020204020204" pitchFamily="34" charset="-122"/>
              </a:rPr>
              <a:t>4</a:t>
            </a:r>
          </a:p>
        </p:txBody>
      </p:sp>
      <p:grpSp>
        <p:nvGrpSpPr>
          <p:cNvPr id="25" name="Group 58"/>
          <p:cNvGrpSpPr/>
          <p:nvPr/>
        </p:nvGrpSpPr>
        <p:grpSpPr bwMode="auto">
          <a:xfrm>
            <a:off x="7246938" y="3068638"/>
            <a:ext cx="3889375" cy="563562"/>
            <a:chOff x="7174424" y="1256132"/>
            <a:chExt cx="3888431" cy="563606"/>
          </a:xfrm>
        </p:grpSpPr>
        <p:sp>
          <p:nvSpPr>
            <p:cNvPr id="198688" name="TextBox 25"/>
            <p:cNvSpPr txBox="1">
              <a:spLocks noChangeArrowheads="1"/>
            </p:cNvSpPr>
            <p:nvPr/>
          </p:nvSpPr>
          <p:spPr bwMode="auto">
            <a:xfrm>
              <a:off x="7174424" y="1600646"/>
              <a:ext cx="3888431" cy="219092"/>
            </a:xfrm>
            <a:prstGeom prst="rect">
              <a:avLst/>
            </a:prstGeom>
            <a:noFill/>
            <a:ln w="9525">
              <a:noFill/>
              <a:miter lim="800000"/>
            </a:ln>
          </p:spPr>
          <p:txBody>
            <a:bodyPr lIns="0" tIns="0" rIns="0" bIns="0">
              <a:spAutoFit/>
            </a:bodyPr>
            <a:lstStyle/>
            <a:p>
              <a:pPr>
                <a:lnSpc>
                  <a:spcPct val="120000"/>
                </a:lnSpc>
              </a:pPr>
              <a:r>
                <a:rPr lang="zh-CN" altLang="en-US" sz="1200" b="1">
                  <a:solidFill>
                    <a:srgbClr val="7F7F7F"/>
                  </a:solidFill>
                  <a:latin typeface="微软雅黑" panose="020B0503020204020204" pitchFamily="34" charset="-122"/>
                  <a:ea typeface="微软雅黑" panose="020B0503020204020204" pitchFamily="34" charset="-122"/>
                  <a:sym typeface="微软雅黑" panose="020B0503020204020204" pitchFamily="34" charset="-122"/>
                </a:rPr>
                <a:t>除工资薪金所得以外，其余变化不大，了解为主</a:t>
              </a:r>
            </a:p>
          </p:txBody>
        </p:sp>
        <p:sp>
          <p:nvSpPr>
            <p:cNvPr id="198689" name="Rectangle 47"/>
            <p:cNvSpPr>
              <a:spLocks noChangeArrowheads="1"/>
            </p:cNvSpPr>
            <p:nvPr/>
          </p:nvSpPr>
          <p:spPr bwMode="auto">
            <a:xfrm>
              <a:off x="7174424" y="1256132"/>
              <a:ext cx="1523630" cy="304824"/>
            </a:xfrm>
            <a:prstGeom prst="rect">
              <a:avLst/>
            </a:prstGeom>
            <a:noFill/>
            <a:ln w="9525">
              <a:noFill/>
              <a:miter lim="800000"/>
            </a:ln>
          </p:spPr>
          <p:txBody>
            <a:bodyPr wrap="none" lIns="0" tIns="0" rIns="0" bIns="0">
              <a:spAutoFit/>
            </a:bodyPr>
            <a:lstStyle/>
            <a:p>
              <a:r>
                <a:rPr lang="zh-CN" altLang="en-US" sz="2000" b="1">
                  <a:solidFill>
                    <a:srgbClr val="6BDBCF"/>
                  </a:solidFill>
                  <a:latin typeface="微软雅黑" panose="020B0503020204020204" pitchFamily="34" charset="-122"/>
                  <a:ea typeface="微软雅黑" panose="020B0503020204020204" pitchFamily="34" charset="-122"/>
                </a:rPr>
                <a:t>税收优惠政策</a:t>
              </a:r>
              <a:endParaRPr lang="en-US" altLang="zh-CN" sz="2000" b="1">
                <a:solidFill>
                  <a:srgbClr val="6BDBCF"/>
                </a:solidFill>
                <a:latin typeface="微软雅黑" panose="020B0503020204020204" pitchFamily="34" charset="-122"/>
                <a:ea typeface="微软雅黑" panose="020B0503020204020204" pitchFamily="34" charset="-122"/>
              </a:endParaRPr>
            </a:p>
          </p:txBody>
        </p:sp>
      </p:grpSp>
      <p:sp>
        <p:nvSpPr>
          <p:cNvPr id="28" name="Flowchart: Manual Input 8"/>
          <p:cNvSpPr/>
          <p:nvPr/>
        </p:nvSpPr>
        <p:spPr>
          <a:xfrm flipV="1">
            <a:off x="1198563" y="4391025"/>
            <a:ext cx="600075" cy="817563"/>
          </a:xfrm>
          <a:prstGeom prst="flowChartManualInput">
            <a:avLst/>
          </a:prstGeom>
          <a:noFill/>
          <a:ln w="28575">
            <a:solidFill>
              <a:srgbClr val="6BDBC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n-US">
              <a:solidFill>
                <a:srgbClr val="6BDBCF"/>
              </a:solidFill>
            </a:endParaRPr>
          </a:p>
        </p:txBody>
      </p:sp>
      <p:sp>
        <p:nvSpPr>
          <p:cNvPr id="29" name="TextBox 28"/>
          <p:cNvSpPr txBox="1">
            <a:spLocks noChangeArrowheads="1"/>
          </p:cNvSpPr>
          <p:nvPr/>
        </p:nvSpPr>
        <p:spPr bwMode="auto">
          <a:xfrm>
            <a:off x="1249363" y="4367213"/>
            <a:ext cx="498475" cy="769937"/>
          </a:xfrm>
          <a:prstGeom prst="rect">
            <a:avLst/>
          </a:prstGeom>
          <a:noFill/>
          <a:ln w="9525">
            <a:noFill/>
            <a:miter lim="800000"/>
          </a:ln>
        </p:spPr>
        <p:txBody>
          <a:bodyPr wrap="none">
            <a:spAutoFit/>
          </a:bodyPr>
          <a:lstStyle/>
          <a:p>
            <a:r>
              <a:rPr lang="en-US" altLang="zh-CN" sz="4400">
                <a:solidFill>
                  <a:srgbClr val="6BDBCF"/>
                </a:solidFill>
                <a:latin typeface="AvantGarde Md BT"/>
                <a:ea typeface="微软雅黑" panose="020B0503020204020204" pitchFamily="34" charset="-122"/>
              </a:rPr>
              <a:t>5</a:t>
            </a:r>
          </a:p>
        </p:txBody>
      </p:sp>
      <p:grpSp>
        <p:nvGrpSpPr>
          <p:cNvPr id="30" name="Group 58"/>
          <p:cNvGrpSpPr/>
          <p:nvPr/>
        </p:nvGrpSpPr>
        <p:grpSpPr bwMode="auto">
          <a:xfrm>
            <a:off x="2062163" y="4367213"/>
            <a:ext cx="3889375" cy="563562"/>
            <a:chOff x="7174424" y="1256132"/>
            <a:chExt cx="3888431" cy="563606"/>
          </a:xfrm>
        </p:grpSpPr>
        <p:sp>
          <p:nvSpPr>
            <p:cNvPr id="198686" name="TextBox 30"/>
            <p:cNvSpPr txBox="1">
              <a:spLocks noChangeArrowheads="1"/>
            </p:cNvSpPr>
            <p:nvPr/>
          </p:nvSpPr>
          <p:spPr bwMode="auto">
            <a:xfrm>
              <a:off x="7174424" y="1600646"/>
              <a:ext cx="3888431" cy="219092"/>
            </a:xfrm>
            <a:prstGeom prst="rect">
              <a:avLst/>
            </a:prstGeom>
            <a:noFill/>
            <a:ln w="9525">
              <a:noFill/>
              <a:miter lim="800000"/>
            </a:ln>
          </p:spPr>
          <p:txBody>
            <a:bodyPr lIns="0" tIns="0" rIns="0" bIns="0">
              <a:spAutoFit/>
            </a:bodyPr>
            <a:lstStyle/>
            <a:p>
              <a:pPr>
                <a:lnSpc>
                  <a:spcPct val="120000"/>
                </a:lnSpc>
              </a:pPr>
              <a:r>
                <a:rPr lang="zh-CN" altLang="en-US" sz="1200" b="1">
                  <a:solidFill>
                    <a:srgbClr val="7F7F7F"/>
                  </a:solidFill>
                  <a:latin typeface="微软雅黑" panose="020B0503020204020204" pitchFamily="34" charset="-122"/>
                  <a:ea typeface="微软雅黑" panose="020B0503020204020204" pitchFamily="34" charset="-122"/>
                  <a:sym typeface="微软雅黑" panose="020B0503020204020204" pitchFamily="34" charset="-122"/>
                </a:rPr>
                <a:t>全新综合所得按年计征和累计预扣法为本项目重难点</a:t>
              </a:r>
            </a:p>
          </p:txBody>
        </p:sp>
        <p:sp>
          <p:nvSpPr>
            <p:cNvPr id="198687" name="Rectangle 47"/>
            <p:cNvSpPr>
              <a:spLocks noChangeArrowheads="1"/>
            </p:cNvSpPr>
            <p:nvPr/>
          </p:nvSpPr>
          <p:spPr bwMode="auto">
            <a:xfrm>
              <a:off x="7174424" y="1256132"/>
              <a:ext cx="3047260" cy="304824"/>
            </a:xfrm>
            <a:prstGeom prst="rect">
              <a:avLst/>
            </a:prstGeom>
            <a:noFill/>
            <a:ln w="9525">
              <a:noFill/>
              <a:miter lim="800000"/>
            </a:ln>
          </p:spPr>
          <p:txBody>
            <a:bodyPr wrap="none" lIns="0" tIns="0" rIns="0" bIns="0">
              <a:spAutoFit/>
            </a:bodyPr>
            <a:lstStyle/>
            <a:p>
              <a:r>
                <a:rPr lang="zh-CN" altLang="en-US" sz="2000" b="1">
                  <a:solidFill>
                    <a:srgbClr val="6BDBCF"/>
                  </a:solidFill>
                  <a:latin typeface="微软雅黑" panose="020B0503020204020204" pitchFamily="34" charset="-122"/>
                  <a:ea typeface="微软雅黑" panose="020B0503020204020204" pitchFamily="34" charset="-122"/>
                </a:rPr>
                <a:t>个人所得税应纳税额的计算</a:t>
              </a:r>
              <a:endParaRPr lang="en-US" altLang="zh-CN" sz="2000" b="1">
                <a:solidFill>
                  <a:srgbClr val="6BDBCF"/>
                </a:solidFill>
                <a:latin typeface="微软雅黑" panose="020B0503020204020204" pitchFamily="34" charset="-122"/>
                <a:ea typeface="微软雅黑" panose="020B0503020204020204" pitchFamily="34" charset="-122"/>
              </a:endParaRPr>
            </a:p>
          </p:txBody>
        </p:sp>
      </p:grpSp>
      <p:sp>
        <p:nvSpPr>
          <p:cNvPr id="33" name="Flowchart: Manual Input 8"/>
          <p:cNvSpPr/>
          <p:nvPr/>
        </p:nvSpPr>
        <p:spPr>
          <a:xfrm flipV="1">
            <a:off x="6383338" y="4391025"/>
            <a:ext cx="600075" cy="817563"/>
          </a:xfrm>
          <a:prstGeom prst="flowChartManualInput">
            <a:avLst/>
          </a:prstGeom>
          <a:noFill/>
          <a:ln w="28575">
            <a:solidFill>
              <a:srgbClr val="6BDBC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n-US">
              <a:solidFill>
                <a:srgbClr val="6BDBCF"/>
              </a:solidFill>
            </a:endParaRPr>
          </a:p>
        </p:txBody>
      </p:sp>
      <p:sp>
        <p:nvSpPr>
          <p:cNvPr id="34" name="TextBox 33"/>
          <p:cNvSpPr txBox="1">
            <a:spLocks noChangeArrowheads="1"/>
          </p:cNvSpPr>
          <p:nvPr/>
        </p:nvSpPr>
        <p:spPr bwMode="auto">
          <a:xfrm>
            <a:off x="6434138" y="4367213"/>
            <a:ext cx="498475" cy="769937"/>
          </a:xfrm>
          <a:prstGeom prst="rect">
            <a:avLst/>
          </a:prstGeom>
          <a:noFill/>
          <a:ln w="9525">
            <a:noFill/>
            <a:miter lim="800000"/>
          </a:ln>
        </p:spPr>
        <p:txBody>
          <a:bodyPr wrap="none">
            <a:spAutoFit/>
          </a:bodyPr>
          <a:lstStyle/>
          <a:p>
            <a:r>
              <a:rPr lang="en-US" altLang="zh-CN" sz="4400">
                <a:solidFill>
                  <a:srgbClr val="6BDBCF"/>
                </a:solidFill>
                <a:latin typeface="AvantGarde Md BT"/>
                <a:ea typeface="微软雅黑" panose="020B0503020204020204" pitchFamily="34" charset="-122"/>
              </a:rPr>
              <a:t>6</a:t>
            </a:r>
          </a:p>
        </p:txBody>
      </p:sp>
      <p:grpSp>
        <p:nvGrpSpPr>
          <p:cNvPr id="35" name="Group 58"/>
          <p:cNvGrpSpPr/>
          <p:nvPr/>
        </p:nvGrpSpPr>
        <p:grpSpPr bwMode="auto">
          <a:xfrm>
            <a:off x="7246938" y="4367213"/>
            <a:ext cx="3889375" cy="563562"/>
            <a:chOff x="7174424" y="1256132"/>
            <a:chExt cx="3888431" cy="563606"/>
          </a:xfrm>
        </p:grpSpPr>
        <p:sp>
          <p:nvSpPr>
            <p:cNvPr id="198684" name="TextBox 35"/>
            <p:cNvSpPr txBox="1">
              <a:spLocks noChangeArrowheads="1"/>
            </p:cNvSpPr>
            <p:nvPr/>
          </p:nvSpPr>
          <p:spPr bwMode="auto">
            <a:xfrm>
              <a:off x="7174424" y="1600646"/>
              <a:ext cx="3888431" cy="219092"/>
            </a:xfrm>
            <a:prstGeom prst="rect">
              <a:avLst/>
            </a:prstGeom>
            <a:noFill/>
            <a:ln w="9525">
              <a:noFill/>
              <a:miter lim="800000"/>
            </a:ln>
          </p:spPr>
          <p:txBody>
            <a:bodyPr lIns="0" tIns="0" rIns="0" bIns="0">
              <a:spAutoFit/>
            </a:bodyPr>
            <a:lstStyle/>
            <a:p>
              <a:pPr>
                <a:lnSpc>
                  <a:spcPct val="120000"/>
                </a:lnSpc>
              </a:pPr>
              <a:r>
                <a:rPr lang="zh-CN" altLang="en-US" sz="1200" b="1">
                  <a:solidFill>
                    <a:srgbClr val="7F7F7F"/>
                  </a:solidFill>
                  <a:latin typeface="微软雅黑" panose="020B0503020204020204" pitchFamily="34" charset="-122"/>
                  <a:ea typeface="微软雅黑" panose="020B0503020204020204" pitchFamily="34" charset="-122"/>
                  <a:sym typeface="微软雅黑" panose="020B0503020204020204" pitchFamily="34" charset="-122"/>
                </a:rPr>
                <a:t>相对其他项目较易掌握</a:t>
              </a:r>
            </a:p>
          </p:txBody>
        </p:sp>
        <p:sp>
          <p:nvSpPr>
            <p:cNvPr id="198685" name="Rectangle 47"/>
            <p:cNvSpPr>
              <a:spLocks noChangeArrowheads="1"/>
            </p:cNvSpPr>
            <p:nvPr/>
          </p:nvSpPr>
          <p:spPr bwMode="auto">
            <a:xfrm>
              <a:off x="7174424" y="1256132"/>
              <a:ext cx="2285445" cy="304824"/>
            </a:xfrm>
            <a:prstGeom prst="rect">
              <a:avLst/>
            </a:prstGeom>
            <a:noFill/>
            <a:ln w="9525">
              <a:noFill/>
              <a:miter lim="800000"/>
            </a:ln>
          </p:spPr>
          <p:txBody>
            <a:bodyPr wrap="none" lIns="0" tIns="0" rIns="0" bIns="0">
              <a:spAutoFit/>
            </a:bodyPr>
            <a:lstStyle/>
            <a:p>
              <a:r>
                <a:rPr lang="zh-CN" altLang="en-US" sz="2000" b="1">
                  <a:solidFill>
                    <a:srgbClr val="6BDBCF"/>
                  </a:solidFill>
                  <a:latin typeface="微软雅黑" panose="020B0503020204020204" pitchFamily="34" charset="-122"/>
                  <a:ea typeface="微软雅黑" panose="020B0503020204020204" pitchFamily="34" charset="-122"/>
                </a:rPr>
                <a:t>个人所得税会计核算</a:t>
              </a:r>
              <a:endParaRPr lang="en-US" altLang="zh-CN" sz="2000" b="1">
                <a:solidFill>
                  <a:srgbClr val="6BDBCF"/>
                </a:solidFill>
                <a:latin typeface="微软雅黑" panose="020B0503020204020204" pitchFamily="34" charset="-122"/>
                <a:ea typeface="微软雅黑" panose="020B0503020204020204" pitchFamily="34" charset="-122"/>
              </a:endParaRPr>
            </a:p>
          </p:txBody>
        </p:sp>
      </p:grpSp>
      <p:grpSp>
        <p:nvGrpSpPr>
          <p:cNvPr id="36" name="组合 35"/>
          <p:cNvGrpSpPr/>
          <p:nvPr/>
        </p:nvGrpSpPr>
        <p:grpSpPr>
          <a:xfrm>
            <a:off x="3793185" y="119053"/>
            <a:ext cx="2732627" cy="566471"/>
            <a:chOff x="1884464" y="2224761"/>
            <a:chExt cx="1623874" cy="1623874"/>
          </a:xfrm>
          <a:solidFill>
            <a:srgbClr val="6BDBCF"/>
          </a:solidFill>
        </p:grpSpPr>
        <p:sp>
          <p:nvSpPr>
            <p:cNvPr id="37" name="Rectángulo redondeado 38"/>
            <p:cNvSpPr/>
            <p:nvPr/>
          </p:nvSpPr>
          <p:spPr>
            <a:xfrm>
              <a:off x="1884464" y="2224761"/>
              <a:ext cx="1623874" cy="162387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38"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198679" name="Text Box 38"/>
          <p:cNvSpPr txBox="1">
            <a:spLocks noChangeArrowheads="1"/>
          </p:cNvSpPr>
          <p:nvPr/>
        </p:nvSpPr>
        <p:spPr bwMode="auto">
          <a:xfrm>
            <a:off x="4151313" y="188913"/>
            <a:ext cx="2016125" cy="396875"/>
          </a:xfrm>
          <a:prstGeom prst="rect">
            <a:avLst/>
          </a:prstGeom>
          <a:noFill/>
          <a:ln w="9525">
            <a:noFill/>
            <a:miter lim="800000"/>
          </a:ln>
        </p:spPr>
        <p:txBody>
          <a:bodyPr>
            <a:spAutoFit/>
          </a:bodyPr>
          <a:lstStyle/>
          <a:p>
            <a:pPr>
              <a:spcBef>
                <a:spcPct val="50000"/>
              </a:spcBef>
            </a:pPr>
            <a:r>
              <a:rPr lang="zh-CN" altLang="en-US" sz="2000" b="1"/>
              <a:t>本项目学习重点</a:t>
            </a:r>
          </a:p>
        </p:txBody>
      </p:sp>
      <p:grpSp>
        <p:nvGrpSpPr>
          <p:cNvPr id="198680" name="Group 41"/>
          <p:cNvGrpSpPr/>
          <p:nvPr/>
        </p:nvGrpSpPr>
        <p:grpSpPr bwMode="auto">
          <a:xfrm>
            <a:off x="3790950" y="115888"/>
            <a:ext cx="2736850" cy="576262"/>
            <a:chOff x="2388" y="73"/>
            <a:chExt cx="1724" cy="363"/>
          </a:xfrm>
        </p:grpSpPr>
        <p:grpSp>
          <p:nvGrpSpPr>
            <p:cNvPr id="12" name="组合 35"/>
            <p:cNvGrpSpPr/>
            <p:nvPr/>
          </p:nvGrpSpPr>
          <p:grpSpPr>
            <a:xfrm>
              <a:off x="2389" y="75"/>
              <a:ext cx="1722" cy="357"/>
              <a:chOff x="1884464" y="2224761"/>
              <a:chExt cx="1623874" cy="1623874"/>
            </a:xfrm>
            <a:solidFill>
              <a:srgbClr val="6BDBCF"/>
            </a:solidFill>
          </p:grpSpPr>
          <p:sp>
            <p:nvSpPr>
              <p:cNvPr id="17" name="Rectángulo redondeado 38"/>
              <p:cNvSpPr/>
              <p:nvPr/>
            </p:nvSpPr>
            <p:spPr>
              <a:xfrm>
                <a:off x="1884464" y="2224761"/>
                <a:ext cx="1623874" cy="162387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22"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198683" name="Text Box 40"/>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本项目学习重点</a:t>
              </a:r>
            </a:p>
          </p:txBody>
        </p:sp>
      </p:grpSp>
      <p:sp>
        <p:nvSpPr>
          <p:cNvPr id="198681" name="AutoShape 42"/>
          <p:cNvSpPr>
            <a:spLocks noChangeArrowheads="1"/>
          </p:cNvSpPr>
          <p:nvPr/>
        </p:nvSpPr>
        <p:spPr bwMode="auto">
          <a:xfrm>
            <a:off x="1846263" y="5734050"/>
            <a:ext cx="8640762" cy="792163"/>
          </a:xfrm>
          <a:prstGeom prst="flowChartAlternateProcess">
            <a:avLst/>
          </a:prstGeom>
          <a:solidFill>
            <a:srgbClr val="CCFFCC"/>
          </a:solidFill>
          <a:ln w="9525">
            <a:solidFill>
              <a:schemeClr val="tx1"/>
            </a:solidFill>
            <a:miter lim="800000"/>
          </a:ln>
        </p:spPr>
        <p:txBody>
          <a:bodyPr wrap="none" anchor="ctr"/>
          <a:lstStyle/>
          <a:p>
            <a:r>
              <a:rPr lang="zh-CN" altLang="en-US" b="1"/>
              <a:t>现行</a:t>
            </a:r>
            <a:r>
              <a:rPr lang="en-US" altLang="zh-CN" b="1"/>
              <a:t>《</a:t>
            </a:r>
            <a:r>
              <a:rPr lang="zh-CN" altLang="en-US" b="1"/>
              <a:t>个人所得税法</a:t>
            </a:r>
            <a:r>
              <a:rPr lang="en-US" altLang="zh-CN" b="1"/>
              <a:t>》</a:t>
            </a:r>
            <a:r>
              <a:rPr lang="zh-CN" altLang="en-US" b="1"/>
              <a:t>于</a:t>
            </a:r>
            <a:r>
              <a:rPr lang="en-US" altLang="zh-CN" b="1"/>
              <a:t>2018</a:t>
            </a:r>
            <a:r>
              <a:rPr lang="zh-CN" altLang="en-US" b="1"/>
              <a:t>年</a:t>
            </a:r>
            <a:r>
              <a:rPr lang="en-US" altLang="zh-CN" b="1"/>
              <a:t>8</a:t>
            </a:r>
            <a:r>
              <a:rPr lang="zh-CN" altLang="en-US" b="1"/>
              <a:t>月</a:t>
            </a:r>
            <a:r>
              <a:rPr lang="en-US" altLang="zh-CN" b="1"/>
              <a:t>31</a:t>
            </a:r>
            <a:r>
              <a:rPr lang="zh-CN" altLang="en-US" b="1"/>
              <a:t>日颁布修改，</a:t>
            </a:r>
            <a:r>
              <a:rPr lang="en-US" altLang="zh-CN" b="1"/>
              <a:t>2018</a:t>
            </a:r>
            <a:r>
              <a:rPr lang="zh-CN" altLang="en-US" b="1"/>
              <a:t>年</a:t>
            </a:r>
            <a:r>
              <a:rPr lang="en-US" altLang="zh-CN" b="1"/>
              <a:t>10</a:t>
            </a:r>
            <a:r>
              <a:rPr lang="zh-CN" altLang="en-US" b="1"/>
              <a:t>月</a:t>
            </a:r>
            <a:r>
              <a:rPr lang="en-US" altLang="zh-CN" b="1"/>
              <a:t>1</a:t>
            </a:r>
            <a:r>
              <a:rPr lang="zh-CN" altLang="en-US" b="1"/>
              <a:t>日起施行。</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par>
                                <p:cTn id="20" presetID="2" presetClass="entr" presetSubtype="2" accel="50000" decel="50000"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500" fill="hold"/>
                                        <p:tgtEl>
                                          <p:spTgt spid="10"/>
                                        </p:tgtEl>
                                        <p:attrNameLst>
                                          <p:attrName>ppt_x</p:attrName>
                                        </p:attrNameLst>
                                      </p:cBhvr>
                                      <p:tavLst>
                                        <p:tav tm="0">
                                          <p:val>
                                            <p:strVal val="1+#ppt_w/2"/>
                                          </p:val>
                                        </p:tav>
                                        <p:tav tm="100000">
                                          <p:val>
                                            <p:strVal val="#ppt_x"/>
                                          </p:val>
                                        </p:tav>
                                      </p:tavLst>
                                    </p:anim>
                                    <p:anim calcmode="lin" valueType="num">
                                      <p:cBhvr additive="base">
                                        <p:cTn id="23" dur="500" fill="hold"/>
                                        <p:tgtEl>
                                          <p:spTgt spid="10"/>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2" presetClass="entr" presetSubtype="4"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down)">
                                      <p:cBhvr>
                                        <p:cTn id="27" dur="500"/>
                                        <p:tgtEl>
                                          <p:spTgt spid="13"/>
                                        </p:tgtEl>
                                      </p:cBhvr>
                                    </p:animEffect>
                                  </p:childTnLst>
                                </p:cTn>
                              </p:par>
                            </p:childTnLst>
                          </p:cTn>
                        </p:par>
                        <p:par>
                          <p:cTn id="28" fill="hold">
                            <p:stCondLst>
                              <p:cond delay="2500"/>
                            </p:stCondLst>
                            <p:childTnLst>
                              <p:par>
                                <p:cTn id="29" presetID="10" presetClass="entr" presetSubtype="0"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par>
                                <p:cTn id="32" presetID="2" presetClass="entr" presetSubtype="2" accel="50000" decel="50000" fill="hold" nodeType="with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additive="base">
                                        <p:cTn id="34" dur="500" fill="hold"/>
                                        <p:tgtEl>
                                          <p:spTgt spid="15"/>
                                        </p:tgtEl>
                                        <p:attrNameLst>
                                          <p:attrName>ppt_x</p:attrName>
                                        </p:attrNameLst>
                                      </p:cBhvr>
                                      <p:tavLst>
                                        <p:tav tm="0">
                                          <p:val>
                                            <p:strVal val="1+#ppt_w/2"/>
                                          </p:val>
                                        </p:tav>
                                        <p:tav tm="100000">
                                          <p:val>
                                            <p:strVal val="#ppt_x"/>
                                          </p:val>
                                        </p:tav>
                                      </p:tavLst>
                                    </p:anim>
                                    <p:anim calcmode="lin" valueType="num">
                                      <p:cBhvr additive="base">
                                        <p:cTn id="35" dur="500" fill="hold"/>
                                        <p:tgtEl>
                                          <p:spTgt spid="15"/>
                                        </p:tgtEl>
                                        <p:attrNameLst>
                                          <p:attrName>ppt_y</p:attrName>
                                        </p:attrNameLst>
                                      </p:cBhvr>
                                      <p:tavLst>
                                        <p:tav tm="0">
                                          <p:val>
                                            <p:strVal val="#ppt_y"/>
                                          </p:val>
                                        </p:tav>
                                        <p:tav tm="100000">
                                          <p:val>
                                            <p:strVal val="#ppt_y"/>
                                          </p:val>
                                        </p:tav>
                                      </p:tavLst>
                                    </p:anim>
                                  </p:childTnLst>
                                </p:cTn>
                              </p:par>
                            </p:childTnLst>
                          </p:cTn>
                        </p:par>
                        <p:par>
                          <p:cTn id="36" fill="hold">
                            <p:stCondLst>
                              <p:cond delay="3000"/>
                            </p:stCondLst>
                            <p:childTnLst>
                              <p:par>
                                <p:cTn id="37" presetID="22" presetClass="entr" presetSubtype="4"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down)">
                                      <p:cBhvr>
                                        <p:cTn id="39" dur="500"/>
                                        <p:tgtEl>
                                          <p:spTgt spid="18"/>
                                        </p:tgtEl>
                                      </p:cBhvr>
                                    </p:animEffect>
                                  </p:childTnLst>
                                </p:cTn>
                              </p:par>
                            </p:childTnLst>
                          </p:cTn>
                        </p:par>
                        <p:par>
                          <p:cTn id="40" fill="hold">
                            <p:stCondLst>
                              <p:cond delay="3500"/>
                            </p:stCondLst>
                            <p:childTnLst>
                              <p:par>
                                <p:cTn id="41" presetID="10" presetClass="entr" presetSubtype="0" fill="hold" grpId="0" nodeType="after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500"/>
                                        <p:tgtEl>
                                          <p:spTgt spid="19"/>
                                        </p:tgtEl>
                                      </p:cBhvr>
                                    </p:animEffect>
                                  </p:childTnLst>
                                </p:cTn>
                              </p:par>
                              <p:par>
                                <p:cTn id="44" presetID="2" presetClass="entr" presetSubtype="2" accel="50000" decel="50000" fill="hold" nodeType="withEffect">
                                  <p:stCondLst>
                                    <p:cond delay="0"/>
                                  </p:stCondLst>
                                  <p:childTnLst>
                                    <p:set>
                                      <p:cBhvr>
                                        <p:cTn id="45" dur="1" fill="hold">
                                          <p:stCondLst>
                                            <p:cond delay="0"/>
                                          </p:stCondLst>
                                        </p:cTn>
                                        <p:tgtEl>
                                          <p:spTgt spid="20"/>
                                        </p:tgtEl>
                                        <p:attrNameLst>
                                          <p:attrName>style.visibility</p:attrName>
                                        </p:attrNameLst>
                                      </p:cBhvr>
                                      <p:to>
                                        <p:strVal val="visible"/>
                                      </p:to>
                                    </p:set>
                                    <p:anim calcmode="lin" valueType="num">
                                      <p:cBhvr additive="base">
                                        <p:cTn id="46" dur="500" fill="hold"/>
                                        <p:tgtEl>
                                          <p:spTgt spid="20"/>
                                        </p:tgtEl>
                                        <p:attrNameLst>
                                          <p:attrName>ppt_x</p:attrName>
                                        </p:attrNameLst>
                                      </p:cBhvr>
                                      <p:tavLst>
                                        <p:tav tm="0">
                                          <p:val>
                                            <p:strVal val="1+#ppt_w/2"/>
                                          </p:val>
                                        </p:tav>
                                        <p:tav tm="100000">
                                          <p:val>
                                            <p:strVal val="#ppt_x"/>
                                          </p:val>
                                        </p:tav>
                                      </p:tavLst>
                                    </p:anim>
                                    <p:anim calcmode="lin" valueType="num">
                                      <p:cBhvr additive="base">
                                        <p:cTn id="47" dur="500" fill="hold"/>
                                        <p:tgtEl>
                                          <p:spTgt spid="20"/>
                                        </p:tgtEl>
                                        <p:attrNameLst>
                                          <p:attrName>ppt_y</p:attrName>
                                        </p:attrNameLst>
                                      </p:cBhvr>
                                      <p:tavLst>
                                        <p:tav tm="0">
                                          <p:val>
                                            <p:strVal val="#ppt_y"/>
                                          </p:val>
                                        </p:tav>
                                        <p:tav tm="100000">
                                          <p:val>
                                            <p:strVal val="#ppt_y"/>
                                          </p:val>
                                        </p:tav>
                                      </p:tavLst>
                                    </p:anim>
                                  </p:childTnLst>
                                </p:cTn>
                              </p:par>
                            </p:childTnLst>
                          </p:cTn>
                        </p:par>
                        <p:par>
                          <p:cTn id="48" fill="hold">
                            <p:stCondLst>
                              <p:cond delay="4000"/>
                            </p:stCondLst>
                            <p:childTnLst>
                              <p:par>
                                <p:cTn id="49" presetID="22" presetClass="entr" presetSubtype="4"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wipe(down)">
                                      <p:cBhvr>
                                        <p:cTn id="51" dur="500"/>
                                        <p:tgtEl>
                                          <p:spTgt spid="23"/>
                                        </p:tgtEl>
                                      </p:cBhvr>
                                    </p:animEffect>
                                  </p:childTnLst>
                                </p:cTn>
                              </p:par>
                            </p:childTnLst>
                          </p:cTn>
                        </p:par>
                        <p:par>
                          <p:cTn id="52" fill="hold">
                            <p:stCondLst>
                              <p:cond delay="4500"/>
                            </p:stCondLst>
                            <p:childTnLst>
                              <p:par>
                                <p:cTn id="53" presetID="10" presetClass="entr" presetSubtype="0" fill="hold" grpId="0" nodeType="after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fade">
                                      <p:cBhvr>
                                        <p:cTn id="55" dur="500"/>
                                        <p:tgtEl>
                                          <p:spTgt spid="24"/>
                                        </p:tgtEl>
                                      </p:cBhvr>
                                    </p:animEffect>
                                  </p:childTnLst>
                                </p:cTn>
                              </p:par>
                              <p:par>
                                <p:cTn id="56" presetID="2" presetClass="entr" presetSubtype="2" accel="50000" decel="50000" fill="hold" nodeType="withEffect">
                                  <p:stCondLst>
                                    <p:cond delay="0"/>
                                  </p:stCondLst>
                                  <p:childTnLst>
                                    <p:set>
                                      <p:cBhvr>
                                        <p:cTn id="57" dur="1" fill="hold">
                                          <p:stCondLst>
                                            <p:cond delay="0"/>
                                          </p:stCondLst>
                                        </p:cTn>
                                        <p:tgtEl>
                                          <p:spTgt spid="25"/>
                                        </p:tgtEl>
                                        <p:attrNameLst>
                                          <p:attrName>style.visibility</p:attrName>
                                        </p:attrNameLst>
                                      </p:cBhvr>
                                      <p:to>
                                        <p:strVal val="visible"/>
                                      </p:to>
                                    </p:set>
                                    <p:anim calcmode="lin" valueType="num">
                                      <p:cBhvr additive="base">
                                        <p:cTn id="58" dur="500" fill="hold"/>
                                        <p:tgtEl>
                                          <p:spTgt spid="25"/>
                                        </p:tgtEl>
                                        <p:attrNameLst>
                                          <p:attrName>ppt_x</p:attrName>
                                        </p:attrNameLst>
                                      </p:cBhvr>
                                      <p:tavLst>
                                        <p:tav tm="0">
                                          <p:val>
                                            <p:strVal val="1+#ppt_w/2"/>
                                          </p:val>
                                        </p:tav>
                                        <p:tav tm="100000">
                                          <p:val>
                                            <p:strVal val="#ppt_x"/>
                                          </p:val>
                                        </p:tav>
                                      </p:tavLst>
                                    </p:anim>
                                    <p:anim calcmode="lin" valueType="num">
                                      <p:cBhvr additive="base">
                                        <p:cTn id="59" dur="500" fill="hold"/>
                                        <p:tgtEl>
                                          <p:spTgt spid="25"/>
                                        </p:tgtEl>
                                        <p:attrNameLst>
                                          <p:attrName>ppt_y</p:attrName>
                                        </p:attrNameLst>
                                      </p:cBhvr>
                                      <p:tavLst>
                                        <p:tav tm="0">
                                          <p:val>
                                            <p:strVal val="#ppt_y"/>
                                          </p:val>
                                        </p:tav>
                                        <p:tav tm="100000">
                                          <p:val>
                                            <p:strVal val="#ppt_y"/>
                                          </p:val>
                                        </p:tav>
                                      </p:tavLst>
                                    </p:anim>
                                  </p:childTnLst>
                                </p:cTn>
                              </p:par>
                            </p:childTnLst>
                          </p:cTn>
                        </p:par>
                        <p:par>
                          <p:cTn id="60" fill="hold">
                            <p:stCondLst>
                              <p:cond delay="5000"/>
                            </p:stCondLst>
                            <p:childTnLst>
                              <p:par>
                                <p:cTn id="61" presetID="22" presetClass="entr" presetSubtype="4" fill="hold" grpId="0" nodeType="afterEffect">
                                  <p:stCondLst>
                                    <p:cond delay="0"/>
                                  </p:stCondLst>
                                  <p:childTnLst>
                                    <p:set>
                                      <p:cBhvr>
                                        <p:cTn id="62" dur="1" fill="hold">
                                          <p:stCondLst>
                                            <p:cond delay="0"/>
                                          </p:stCondLst>
                                        </p:cTn>
                                        <p:tgtEl>
                                          <p:spTgt spid="28"/>
                                        </p:tgtEl>
                                        <p:attrNameLst>
                                          <p:attrName>style.visibility</p:attrName>
                                        </p:attrNameLst>
                                      </p:cBhvr>
                                      <p:to>
                                        <p:strVal val="visible"/>
                                      </p:to>
                                    </p:set>
                                    <p:animEffect transition="in" filter="wipe(down)">
                                      <p:cBhvr>
                                        <p:cTn id="63" dur="500"/>
                                        <p:tgtEl>
                                          <p:spTgt spid="28"/>
                                        </p:tgtEl>
                                      </p:cBhvr>
                                    </p:animEffect>
                                  </p:childTnLst>
                                </p:cTn>
                              </p:par>
                            </p:childTnLst>
                          </p:cTn>
                        </p:par>
                        <p:par>
                          <p:cTn id="64" fill="hold">
                            <p:stCondLst>
                              <p:cond delay="5500"/>
                            </p:stCondLst>
                            <p:childTnLst>
                              <p:par>
                                <p:cTn id="65" presetID="10" presetClass="entr" presetSubtype="0" fill="hold" grpId="0" nodeType="afterEffect">
                                  <p:stCondLst>
                                    <p:cond delay="0"/>
                                  </p:stCondLst>
                                  <p:childTnLst>
                                    <p:set>
                                      <p:cBhvr>
                                        <p:cTn id="66" dur="1" fill="hold">
                                          <p:stCondLst>
                                            <p:cond delay="0"/>
                                          </p:stCondLst>
                                        </p:cTn>
                                        <p:tgtEl>
                                          <p:spTgt spid="29"/>
                                        </p:tgtEl>
                                        <p:attrNameLst>
                                          <p:attrName>style.visibility</p:attrName>
                                        </p:attrNameLst>
                                      </p:cBhvr>
                                      <p:to>
                                        <p:strVal val="visible"/>
                                      </p:to>
                                    </p:set>
                                    <p:animEffect transition="in" filter="fade">
                                      <p:cBhvr>
                                        <p:cTn id="67" dur="500"/>
                                        <p:tgtEl>
                                          <p:spTgt spid="29"/>
                                        </p:tgtEl>
                                      </p:cBhvr>
                                    </p:animEffect>
                                  </p:childTnLst>
                                </p:cTn>
                              </p:par>
                              <p:par>
                                <p:cTn id="68" presetID="2" presetClass="entr" presetSubtype="2" accel="50000" decel="50000" fill="hold" nodeType="withEffect">
                                  <p:stCondLst>
                                    <p:cond delay="0"/>
                                  </p:stCondLst>
                                  <p:childTnLst>
                                    <p:set>
                                      <p:cBhvr>
                                        <p:cTn id="69" dur="1" fill="hold">
                                          <p:stCondLst>
                                            <p:cond delay="0"/>
                                          </p:stCondLst>
                                        </p:cTn>
                                        <p:tgtEl>
                                          <p:spTgt spid="30"/>
                                        </p:tgtEl>
                                        <p:attrNameLst>
                                          <p:attrName>style.visibility</p:attrName>
                                        </p:attrNameLst>
                                      </p:cBhvr>
                                      <p:to>
                                        <p:strVal val="visible"/>
                                      </p:to>
                                    </p:set>
                                    <p:anim calcmode="lin" valueType="num">
                                      <p:cBhvr additive="base">
                                        <p:cTn id="70" dur="500" fill="hold"/>
                                        <p:tgtEl>
                                          <p:spTgt spid="30"/>
                                        </p:tgtEl>
                                        <p:attrNameLst>
                                          <p:attrName>ppt_x</p:attrName>
                                        </p:attrNameLst>
                                      </p:cBhvr>
                                      <p:tavLst>
                                        <p:tav tm="0">
                                          <p:val>
                                            <p:strVal val="1+#ppt_w/2"/>
                                          </p:val>
                                        </p:tav>
                                        <p:tav tm="100000">
                                          <p:val>
                                            <p:strVal val="#ppt_x"/>
                                          </p:val>
                                        </p:tav>
                                      </p:tavLst>
                                    </p:anim>
                                    <p:anim calcmode="lin" valueType="num">
                                      <p:cBhvr additive="base">
                                        <p:cTn id="71" dur="500" fill="hold"/>
                                        <p:tgtEl>
                                          <p:spTgt spid="30"/>
                                        </p:tgtEl>
                                        <p:attrNameLst>
                                          <p:attrName>ppt_y</p:attrName>
                                        </p:attrNameLst>
                                      </p:cBhvr>
                                      <p:tavLst>
                                        <p:tav tm="0">
                                          <p:val>
                                            <p:strVal val="#ppt_y"/>
                                          </p:val>
                                        </p:tav>
                                        <p:tav tm="100000">
                                          <p:val>
                                            <p:strVal val="#ppt_y"/>
                                          </p:val>
                                        </p:tav>
                                      </p:tavLst>
                                    </p:anim>
                                  </p:childTnLst>
                                </p:cTn>
                              </p:par>
                            </p:childTnLst>
                          </p:cTn>
                        </p:par>
                        <p:par>
                          <p:cTn id="72" fill="hold">
                            <p:stCondLst>
                              <p:cond delay="6000"/>
                            </p:stCondLst>
                            <p:childTnLst>
                              <p:par>
                                <p:cTn id="73" presetID="22" presetClass="entr" presetSubtype="4" fill="hold" grpId="0" nodeType="afterEffect">
                                  <p:stCondLst>
                                    <p:cond delay="0"/>
                                  </p:stCondLst>
                                  <p:childTnLst>
                                    <p:set>
                                      <p:cBhvr>
                                        <p:cTn id="74" dur="1" fill="hold">
                                          <p:stCondLst>
                                            <p:cond delay="0"/>
                                          </p:stCondLst>
                                        </p:cTn>
                                        <p:tgtEl>
                                          <p:spTgt spid="33"/>
                                        </p:tgtEl>
                                        <p:attrNameLst>
                                          <p:attrName>style.visibility</p:attrName>
                                        </p:attrNameLst>
                                      </p:cBhvr>
                                      <p:to>
                                        <p:strVal val="visible"/>
                                      </p:to>
                                    </p:set>
                                    <p:animEffect transition="in" filter="wipe(down)">
                                      <p:cBhvr>
                                        <p:cTn id="75" dur="500"/>
                                        <p:tgtEl>
                                          <p:spTgt spid="33"/>
                                        </p:tgtEl>
                                      </p:cBhvr>
                                    </p:animEffect>
                                  </p:childTnLst>
                                </p:cTn>
                              </p:par>
                            </p:childTnLst>
                          </p:cTn>
                        </p:par>
                        <p:par>
                          <p:cTn id="76" fill="hold">
                            <p:stCondLst>
                              <p:cond delay="6500"/>
                            </p:stCondLst>
                            <p:childTnLst>
                              <p:par>
                                <p:cTn id="77" presetID="10" presetClass="entr" presetSubtype="0" fill="hold" grpId="0" nodeType="afterEffect">
                                  <p:stCondLst>
                                    <p:cond delay="0"/>
                                  </p:stCondLst>
                                  <p:childTnLst>
                                    <p:set>
                                      <p:cBhvr>
                                        <p:cTn id="78" dur="1" fill="hold">
                                          <p:stCondLst>
                                            <p:cond delay="0"/>
                                          </p:stCondLst>
                                        </p:cTn>
                                        <p:tgtEl>
                                          <p:spTgt spid="34"/>
                                        </p:tgtEl>
                                        <p:attrNameLst>
                                          <p:attrName>style.visibility</p:attrName>
                                        </p:attrNameLst>
                                      </p:cBhvr>
                                      <p:to>
                                        <p:strVal val="visible"/>
                                      </p:to>
                                    </p:set>
                                    <p:animEffect transition="in" filter="fade">
                                      <p:cBhvr>
                                        <p:cTn id="79" dur="500"/>
                                        <p:tgtEl>
                                          <p:spTgt spid="34"/>
                                        </p:tgtEl>
                                      </p:cBhvr>
                                    </p:animEffect>
                                  </p:childTnLst>
                                </p:cTn>
                              </p:par>
                              <p:par>
                                <p:cTn id="80" presetID="2" presetClass="entr" presetSubtype="2" accel="50000" decel="50000" fill="hold" nodeType="withEffect">
                                  <p:stCondLst>
                                    <p:cond delay="0"/>
                                  </p:stCondLst>
                                  <p:childTnLst>
                                    <p:set>
                                      <p:cBhvr>
                                        <p:cTn id="81" dur="1" fill="hold">
                                          <p:stCondLst>
                                            <p:cond delay="0"/>
                                          </p:stCondLst>
                                        </p:cTn>
                                        <p:tgtEl>
                                          <p:spTgt spid="35"/>
                                        </p:tgtEl>
                                        <p:attrNameLst>
                                          <p:attrName>style.visibility</p:attrName>
                                        </p:attrNameLst>
                                      </p:cBhvr>
                                      <p:to>
                                        <p:strVal val="visible"/>
                                      </p:to>
                                    </p:set>
                                    <p:anim calcmode="lin" valueType="num">
                                      <p:cBhvr additive="base">
                                        <p:cTn id="82" dur="500" fill="hold"/>
                                        <p:tgtEl>
                                          <p:spTgt spid="35"/>
                                        </p:tgtEl>
                                        <p:attrNameLst>
                                          <p:attrName>ppt_x</p:attrName>
                                        </p:attrNameLst>
                                      </p:cBhvr>
                                      <p:tavLst>
                                        <p:tav tm="0">
                                          <p:val>
                                            <p:strVal val="1+#ppt_w/2"/>
                                          </p:val>
                                        </p:tav>
                                        <p:tav tm="100000">
                                          <p:val>
                                            <p:strVal val="#ppt_x"/>
                                          </p:val>
                                        </p:tav>
                                      </p:tavLst>
                                    </p:anim>
                                    <p:anim calcmode="lin" valueType="num">
                                      <p:cBhvr additive="base">
                                        <p:cTn id="83" dur="500" fill="hold"/>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animBg="1"/>
      <p:bldP spid="9" grpId="0"/>
      <p:bldP spid="13" grpId="0" animBg="1"/>
      <p:bldP spid="14" grpId="0"/>
      <p:bldP spid="18" grpId="0" animBg="1"/>
      <p:bldP spid="19" grpId="0"/>
      <p:bldP spid="23" grpId="0" animBg="1"/>
      <p:bldP spid="24" grpId="0"/>
      <p:bldP spid="28" grpId="0" animBg="1"/>
      <p:bldP spid="29" grpId="0"/>
      <p:bldP spid="33" grpId="0" animBg="1"/>
      <p:bldP spid="3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1425" name="组合 3"/>
          <p:cNvGrpSpPr/>
          <p:nvPr/>
        </p:nvGrpSpPr>
        <p:grpSpPr bwMode="auto">
          <a:xfrm>
            <a:off x="-28575" y="0"/>
            <a:ext cx="12218988" cy="1022350"/>
            <a:chOff x="-28575" y="3703045"/>
            <a:chExt cx="12316469" cy="1022099"/>
          </a:xfrm>
        </p:grpSpPr>
        <p:sp>
          <p:nvSpPr>
            <p:cNvPr id="5" name="矩形 4"/>
            <p:cNvSpPr/>
            <p:nvPr/>
          </p:nvSpPr>
          <p:spPr>
            <a:xfrm>
              <a:off x="5061550" y="4096648"/>
              <a:ext cx="7226344" cy="628496"/>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3"/>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31426"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31427" name="Group 55"/>
          <p:cNvGrpSpPr/>
          <p:nvPr/>
        </p:nvGrpSpPr>
        <p:grpSpPr bwMode="auto">
          <a:xfrm>
            <a:off x="2998788" y="117475"/>
            <a:ext cx="4970462" cy="566738"/>
            <a:chOff x="2465" y="76"/>
            <a:chExt cx="1535" cy="357"/>
          </a:xfrm>
        </p:grpSpPr>
        <p:grpSp>
          <p:nvGrpSpPr>
            <p:cNvPr id="46"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31433"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五、个人所得税应纳税额的计算</a:t>
              </a:r>
            </a:p>
          </p:txBody>
        </p:sp>
      </p:grpSp>
      <p:sp>
        <p:nvSpPr>
          <p:cNvPr id="2" name="流程图: 可选过程 1"/>
          <p:cNvSpPr/>
          <p:nvPr/>
        </p:nvSpPr>
        <p:spPr>
          <a:xfrm>
            <a:off x="477838" y="908050"/>
            <a:ext cx="2871787" cy="51593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solidFill>
                  <a:srgbClr val="002060"/>
                </a:solidFill>
              </a:rPr>
              <a:t>综合所得的应纳税额</a:t>
            </a:r>
          </a:p>
        </p:txBody>
      </p:sp>
      <p:sp>
        <p:nvSpPr>
          <p:cNvPr id="9" name="矩形: 圆角 8"/>
          <p:cNvSpPr/>
          <p:nvPr/>
        </p:nvSpPr>
        <p:spPr>
          <a:xfrm>
            <a:off x="261938" y="1557338"/>
            <a:ext cx="11237912" cy="1308100"/>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zh-CN" altLang="en-US" b="1">
                <a:solidFill>
                  <a:srgbClr val="FF0000"/>
                </a:solidFill>
              </a:rPr>
              <a:t>①工资薪金所得</a:t>
            </a:r>
            <a:r>
              <a:rPr lang="zh-CN" altLang="en-US" b="1">
                <a:solidFill>
                  <a:srgbClr val="FFFFFF"/>
                </a:solidFill>
              </a:rPr>
              <a:t>（累计预扣法）：</a:t>
            </a:r>
            <a:endParaRPr lang="en-US" altLang="zh-CN" b="1">
              <a:solidFill>
                <a:srgbClr val="FFFFFF"/>
              </a:solidFill>
            </a:endParaRPr>
          </a:p>
          <a:p>
            <a:pPr>
              <a:defRPr/>
            </a:pPr>
            <a:r>
              <a:rPr lang="zh-CN" altLang="zh-CN" b="1">
                <a:solidFill>
                  <a:srgbClr val="002060"/>
                </a:solidFill>
              </a:rPr>
              <a:t>累计预扣预缴应纳税所得额</a:t>
            </a:r>
            <a:r>
              <a:rPr lang="zh-CN" altLang="zh-CN" b="1">
                <a:solidFill>
                  <a:srgbClr val="FFFFFF"/>
                </a:solidFill>
              </a:rPr>
              <a:t>＝累计收入－累计减除费用（</a:t>
            </a:r>
            <a:r>
              <a:rPr lang="en-US" altLang="zh-CN" b="1">
                <a:solidFill>
                  <a:srgbClr val="FFFFFF"/>
                </a:solidFill>
              </a:rPr>
              <a:t>5000/</a:t>
            </a:r>
            <a:r>
              <a:rPr lang="zh-CN" altLang="zh-CN" b="1">
                <a:solidFill>
                  <a:srgbClr val="FFFFFF"/>
                </a:solidFill>
              </a:rPr>
              <a:t>月）－累计</a:t>
            </a:r>
            <a:r>
              <a:rPr lang="zh-CN" altLang="zh-CN" b="1">
                <a:solidFill>
                  <a:srgbClr val="002060"/>
                </a:solidFill>
              </a:rPr>
              <a:t>专项扣除</a:t>
            </a:r>
            <a:r>
              <a:rPr lang="zh-CN" altLang="zh-CN" b="1">
                <a:solidFill>
                  <a:srgbClr val="FFFFFF"/>
                </a:solidFill>
              </a:rPr>
              <a:t>－累计</a:t>
            </a:r>
            <a:r>
              <a:rPr lang="zh-CN" altLang="zh-CN" b="1">
                <a:solidFill>
                  <a:srgbClr val="002060"/>
                </a:solidFill>
              </a:rPr>
              <a:t>专项附加扣除</a:t>
            </a:r>
            <a:endParaRPr lang="en-US" altLang="zh-CN" b="1">
              <a:solidFill>
                <a:srgbClr val="002060"/>
              </a:solidFill>
            </a:endParaRPr>
          </a:p>
          <a:p>
            <a:pPr>
              <a:defRPr/>
            </a:pPr>
            <a:r>
              <a:rPr lang="zh-CN" altLang="zh-CN" b="1">
                <a:solidFill>
                  <a:srgbClr val="FFFFFF"/>
                </a:solidFill>
              </a:rPr>
              <a:t>－累计依法确定的其他扣除</a:t>
            </a:r>
            <a:endParaRPr lang="zh-CN" altLang="en-US" b="1">
              <a:solidFill>
                <a:srgbClr val="FFFFFF"/>
              </a:solidFill>
            </a:endParaRPr>
          </a:p>
          <a:p>
            <a:pPr>
              <a:defRPr/>
            </a:pPr>
            <a:r>
              <a:rPr lang="zh-CN" altLang="zh-CN" b="1">
                <a:solidFill>
                  <a:srgbClr val="FFFFFF"/>
                </a:solidFill>
                <a:latin typeface="Arial" panose="020B0604020202020204" pitchFamily="34" charset="0"/>
              </a:rPr>
              <a:t>本期应预扣预缴税额＝（</a:t>
            </a:r>
            <a:r>
              <a:rPr lang="zh-CN" altLang="zh-CN" b="1">
                <a:solidFill>
                  <a:srgbClr val="002060"/>
                </a:solidFill>
                <a:latin typeface="Arial" panose="020B0604020202020204" pitchFamily="34" charset="0"/>
              </a:rPr>
              <a:t>累计预扣预缴应纳税所得额</a:t>
            </a:r>
            <a:r>
              <a:rPr lang="zh-CN" altLang="zh-CN" b="1">
                <a:solidFill>
                  <a:srgbClr val="FFFFFF"/>
                </a:solidFill>
                <a:latin typeface="Arial" panose="020B0604020202020204" pitchFamily="34" charset="0"/>
              </a:rPr>
              <a:t>×预扣率－速算扣除数）－累计已预扣预缴税额</a:t>
            </a:r>
            <a:endParaRPr lang="en-US" altLang="zh-CN" b="1">
              <a:solidFill>
                <a:srgbClr val="FFFFFF"/>
              </a:solidFill>
              <a:latin typeface="Arial" panose="020B0604020202020204" pitchFamily="34" charset="0"/>
            </a:endParaRPr>
          </a:p>
          <a:p>
            <a:pPr>
              <a:defRPr/>
            </a:pPr>
            <a:endParaRPr lang="en-US" altLang="zh-CN" b="1">
              <a:solidFill>
                <a:srgbClr val="FFFFFF"/>
              </a:solidFill>
            </a:endParaRPr>
          </a:p>
          <a:p>
            <a:pPr>
              <a:defRPr/>
            </a:pPr>
            <a:r>
              <a:rPr lang="en-US" altLang="zh-CN" b="1">
                <a:solidFill>
                  <a:srgbClr val="FFFFFF"/>
                </a:solidFill>
              </a:rPr>
              <a:t/>
            </a:r>
            <a:br>
              <a:rPr lang="en-US" altLang="zh-CN" b="1">
                <a:solidFill>
                  <a:srgbClr val="FFFFFF"/>
                </a:solidFill>
              </a:rPr>
            </a:br>
            <a:endParaRPr lang="zh-CN" altLang="en-US" b="1">
              <a:solidFill>
                <a:srgbClr val="FFFFFF"/>
              </a:solidFill>
            </a:endParaRPr>
          </a:p>
        </p:txBody>
      </p:sp>
      <p:sp>
        <p:nvSpPr>
          <p:cNvPr id="268300" name="Text Box 12"/>
          <p:cNvSpPr txBox="1">
            <a:spLocks noChangeArrowheads="1"/>
          </p:cNvSpPr>
          <p:nvPr/>
        </p:nvSpPr>
        <p:spPr bwMode="auto">
          <a:xfrm>
            <a:off x="261938" y="2852738"/>
            <a:ext cx="11522075" cy="1614805"/>
          </a:xfrm>
          <a:prstGeom prst="rect">
            <a:avLst/>
          </a:prstGeom>
          <a:noFill/>
          <a:ln w="9525">
            <a:noFill/>
            <a:miter lim="800000"/>
          </a:ln>
        </p:spPr>
        <p:txBody>
          <a:bodyPr>
            <a:spAutoFit/>
          </a:bodyPr>
          <a:lstStyle/>
          <a:p>
            <a:pPr>
              <a:spcBef>
                <a:spcPct val="50000"/>
              </a:spcBef>
            </a:pPr>
            <a:r>
              <a:rPr lang="zh-CN" altLang="en-US" b="1"/>
              <a:t>课后作业：</a:t>
            </a:r>
          </a:p>
          <a:p>
            <a:pPr>
              <a:spcBef>
                <a:spcPct val="50000"/>
              </a:spcBef>
            </a:pPr>
            <a:r>
              <a:rPr lang="zh-CN" altLang="en-US"/>
              <a:t>广州知名餐饮企业点都德集团员工杨某，</a:t>
            </a:r>
            <a:r>
              <a:rPr lang="en-US" altLang="zh-CN"/>
              <a:t>2020</a:t>
            </a:r>
            <a:r>
              <a:rPr lang="zh-CN" altLang="en-US"/>
              <a:t>年每月应发工资为</a:t>
            </a:r>
            <a:r>
              <a:rPr lang="en-US" altLang="zh-CN"/>
              <a:t>14000</a:t>
            </a:r>
            <a:r>
              <a:rPr lang="zh-CN" altLang="en-US"/>
              <a:t>元，每月“三险一金”专项扣除为</a:t>
            </a:r>
            <a:r>
              <a:rPr lang="en-US" altLang="zh-CN"/>
              <a:t>1300</a:t>
            </a:r>
            <a:r>
              <a:rPr lang="zh-CN" altLang="en-US"/>
              <a:t>元，有一名女儿正在就读小学；作为独生子的杨某，父亲健在，母亲离世；杨某在佛山有一套自住房产尚未还清商业贷款，每月贷款支出</a:t>
            </a:r>
            <a:r>
              <a:rPr lang="en-US" altLang="zh-CN"/>
              <a:t>5000</a:t>
            </a:r>
            <a:r>
              <a:rPr lang="zh-CN" altLang="en-US"/>
              <a:t>元，杨某一家三口目前因工作原因租住在广州市荔湾区宝华路一带，租房每月租金</a:t>
            </a:r>
            <a:r>
              <a:rPr lang="en-US" altLang="zh-CN"/>
              <a:t>3000</a:t>
            </a:r>
            <a:r>
              <a:rPr lang="zh-CN" altLang="en-US"/>
              <a:t>元。没有其他扣除项目。计算杨某</a:t>
            </a:r>
            <a:r>
              <a:rPr lang="en-US" altLang="zh-CN"/>
              <a:t>2020</a:t>
            </a:r>
            <a:r>
              <a:rPr lang="zh-CN" altLang="en-US"/>
              <a:t>年</a:t>
            </a:r>
            <a:r>
              <a:rPr lang="en-US" altLang="zh-CN"/>
              <a:t>1-4</a:t>
            </a:r>
            <a:r>
              <a:rPr lang="zh-CN" altLang="en-US"/>
              <a:t>月各月应预扣预缴税额。（附相关税率表）</a:t>
            </a:r>
          </a:p>
        </p:txBody>
      </p:sp>
      <p:pic>
        <p:nvPicPr>
          <p:cNvPr id="216080" name="Picture 16" descr="微信图片_20190508120509"/>
          <p:cNvPicPr>
            <a:picLocks noChangeAspect="1" noChangeArrowheads="1"/>
          </p:cNvPicPr>
          <p:nvPr/>
        </p:nvPicPr>
        <p:blipFill>
          <a:blip r:embed="rId3" cstate="print"/>
          <a:srcRect/>
          <a:stretch>
            <a:fillRect/>
          </a:stretch>
        </p:blipFill>
        <p:spPr bwMode="auto">
          <a:xfrm>
            <a:off x="5519738" y="4365625"/>
            <a:ext cx="6121400" cy="2492375"/>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8300">
                                            <p:txEl>
                                              <p:pRg st="0" end="0"/>
                                            </p:txEl>
                                          </p:spTgt>
                                        </p:tgtEl>
                                        <p:attrNameLst>
                                          <p:attrName>style.visibility</p:attrName>
                                        </p:attrNameLst>
                                      </p:cBhvr>
                                      <p:to>
                                        <p:strVal val="visible"/>
                                      </p:to>
                                    </p:set>
                                    <p:animEffect transition="in" filter="blinds(horizontal)">
                                      <p:cBhvr>
                                        <p:cTn id="17" dur="500"/>
                                        <p:tgtEl>
                                          <p:spTgt spid="26830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68300">
                                            <p:txEl>
                                              <p:pRg st="1" end="1"/>
                                            </p:txEl>
                                          </p:spTgt>
                                        </p:tgtEl>
                                        <p:attrNameLst>
                                          <p:attrName>style.visibility</p:attrName>
                                        </p:attrNameLst>
                                      </p:cBhvr>
                                      <p:to>
                                        <p:strVal val="visible"/>
                                      </p:to>
                                    </p:set>
                                    <p:animEffect transition="in" filter="blinds(horizontal)">
                                      <p:cBhvr>
                                        <p:cTn id="22" dur="500"/>
                                        <p:tgtEl>
                                          <p:spTgt spid="268300">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16080"/>
                                        </p:tgtEl>
                                        <p:attrNameLst>
                                          <p:attrName>style.visibility</p:attrName>
                                        </p:attrNameLst>
                                      </p:cBhvr>
                                      <p:to>
                                        <p:strVal val="visible"/>
                                      </p:to>
                                    </p:set>
                                    <p:animEffect transition="in" filter="blinds(horizontal)">
                                      <p:cBhvr>
                                        <p:cTn id="27" dur="500"/>
                                        <p:tgtEl>
                                          <p:spTgt spid="2160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3473" name="组合 3"/>
          <p:cNvGrpSpPr/>
          <p:nvPr/>
        </p:nvGrpSpPr>
        <p:grpSpPr bwMode="auto">
          <a:xfrm>
            <a:off x="-28575" y="0"/>
            <a:ext cx="12218988" cy="1022350"/>
            <a:chOff x="-28575" y="3703045"/>
            <a:chExt cx="12316469" cy="1022099"/>
          </a:xfrm>
        </p:grpSpPr>
        <p:sp>
          <p:nvSpPr>
            <p:cNvPr id="5" name="矩形 4"/>
            <p:cNvSpPr/>
            <p:nvPr/>
          </p:nvSpPr>
          <p:spPr>
            <a:xfrm>
              <a:off x="5061550" y="4096648"/>
              <a:ext cx="7226344" cy="628496"/>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3"/>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33474"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33475" name="Group 55"/>
          <p:cNvGrpSpPr/>
          <p:nvPr/>
        </p:nvGrpSpPr>
        <p:grpSpPr bwMode="auto">
          <a:xfrm>
            <a:off x="2998788" y="117475"/>
            <a:ext cx="4970462" cy="566738"/>
            <a:chOff x="2465" y="76"/>
            <a:chExt cx="1535" cy="357"/>
          </a:xfrm>
        </p:grpSpPr>
        <p:grpSp>
          <p:nvGrpSpPr>
            <p:cNvPr id="8"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33482"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五、个人所得税应纳税额的计算</a:t>
              </a:r>
            </a:p>
          </p:txBody>
        </p:sp>
      </p:grpSp>
      <p:sp>
        <p:nvSpPr>
          <p:cNvPr id="2" name="流程图: 可选过程 1"/>
          <p:cNvSpPr/>
          <p:nvPr/>
        </p:nvSpPr>
        <p:spPr>
          <a:xfrm>
            <a:off x="477838" y="908050"/>
            <a:ext cx="2871787" cy="51593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solidFill>
                  <a:srgbClr val="002060"/>
                </a:solidFill>
              </a:rPr>
              <a:t>综合所得的应纳税额</a:t>
            </a:r>
          </a:p>
        </p:txBody>
      </p:sp>
      <p:sp>
        <p:nvSpPr>
          <p:cNvPr id="9" name="矩形: 圆角 8"/>
          <p:cNvSpPr/>
          <p:nvPr/>
        </p:nvSpPr>
        <p:spPr>
          <a:xfrm>
            <a:off x="334963" y="1557338"/>
            <a:ext cx="11164887" cy="2592387"/>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zh-CN" altLang="en-US" b="1">
                <a:solidFill>
                  <a:srgbClr val="FF0000"/>
                </a:solidFill>
              </a:rPr>
              <a:t>①工资薪金所得：</a:t>
            </a:r>
            <a:endParaRPr lang="en-US" altLang="zh-CN" b="1">
              <a:solidFill>
                <a:srgbClr val="FF0000"/>
              </a:solidFill>
            </a:endParaRPr>
          </a:p>
          <a:p>
            <a:pPr>
              <a:defRPr/>
            </a:pPr>
            <a:r>
              <a:rPr lang="zh-CN" altLang="en-US" b="1">
                <a:solidFill>
                  <a:srgbClr val="FF0000"/>
                </a:solidFill>
              </a:rPr>
              <a:t>特殊情况</a:t>
            </a:r>
            <a:r>
              <a:rPr lang="zh-CN" altLang="en-US" b="1">
                <a:solidFill>
                  <a:srgbClr val="FFFFFF"/>
                </a:solidFill>
              </a:rPr>
              <a:t>：个人取得全年一次性奖金所得应纳税额的计算。</a:t>
            </a:r>
          </a:p>
          <a:p>
            <a:pPr>
              <a:defRPr/>
            </a:pPr>
            <a:r>
              <a:rPr lang="zh-CN" altLang="en-US" b="1">
                <a:solidFill>
                  <a:schemeClr val="bg1"/>
                </a:solidFill>
                <a:latin typeface="Arial" panose="020B0604020202020204" pitchFamily="34" charset="0"/>
              </a:rPr>
              <a:t>单独计税计算方法：</a:t>
            </a:r>
            <a:br>
              <a:rPr lang="zh-CN" altLang="en-US" b="1">
                <a:solidFill>
                  <a:schemeClr val="bg1"/>
                </a:solidFill>
                <a:latin typeface="Arial" panose="020B0604020202020204" pitchFamily="34" charset="0"/>
              </a:rPr>
            </a:br>
            <a:r>
              <a:rPr lang="zh-CN" altLang="en-US" b="1">
                <a:solidFill>
                  <a:schemeClr val="bg1"/>
                </a:solidFill>
                <a:latin typeface="黑体" panose="02010609060101010101" charset="-122"/>
                <a:ea typeface="黑体" panose="02010609060101010101" charset="-122"/>
              </a:rPr>
              <a:t>第一步：</a:t>
            </a:r>
            <a:r>
              <a:rPr lang="zh-CN" altLang="en-US" b="1">
                <a:solidFill>
                  <a:schemeClr val="tx2"/>
                </a:solidFill>
                <a:latin typeface="黑体" panose="02010609060101010101" charset="-122"/>
                <a:ea typeface="黑体" panose="02010609060101010101" charset="-122"/>
              </a:rPr>
              <a:t>找税率</a:t>
            </a:r>
            <a:r>
              <a:rPr lang="zh-CN" altLang="en-US" b="1">
                <a:solidFill>
                  <a:schemeClr val="bg1"/>
                </a:solidFill>
                <a:latin typeface="黑体" panose="02010609060101010101" charset="-122"/>
                <a:ea typeface="黑体" panose="02010609060101010101" charset="-122"/>
              </a:rPr>
              <a:t>：全年一次性奖金除以</a:t>
            </a:r>
            <a:r>
              <a:rPr lang="en-US" altLang="zh-CN" b="1">
                <a:solidFill>
                  <a:schemeClr val="bg1"/>
                </a:solidFill>
                <a:latin typeface="黑体" panose="02010609060101010101" charset="-122"/>
                <a:ea typeface="黑体" panose="02010609060101010101" charset="-122"/>
              </a:rPr>
              <a:t>12</a:t>
            </a:r>
            <a:r>
              <a:rPr lang="zh-CN" altLang="en-US" b="1">
                <a:solidFill>
                  <a:schemeClr val="bg1"/>
                </a:solidFill>
                <a:latin typeface="黑体" panose="02010609060101010101" charset="-122"/>
                <a:ea typeface="黑体" panose="02010609060101010101" charset="-122"/>
              </a:rPr>
              <a:t>个月，按其商数依据“</a:t>
            </a:r>
            <a:r>
              <a:rPr lang="zh-CN" altLang="en-US" b="1">
                <a:solidFill>
                  <a:schemeClr val="tx2"/>
                </a:solidFill>
                <a:latin typeface="黑体" panose="02010609060101010101" charset="-122"/>
                <a:ea typeface="黑体" panose="02010609060101010101" charset="-122"/>
              </a:rPr>
              <a:t>按月换算后的综合税率表</a:t>
            </a:r>
            <a:r>
              <a:rPr lang="zh-CN" altLang="en-US" b="1">
                <a:solidFill>
                  <a:schemeClr val="bg1"/>
                </a:solidFill>
                <a:latin typeface="黑体" panose="02010609060101010101" charset="-122"/>
                <a:ea typeface="黑体" panose="02010609060101010101" charset="-122"/>
              </a:rPr>
              <a:t>”确定适用税率和速算扣除数。</a:t>
            </a:r>
            <a:br>
              <a:rPr lang="zh-CN" altLang="en-US" b="1">
                <a:solidFill>
                  <a:schemeClr val="bg1"/>
                </a:solidFill>
                <a:latin typeface="黑体" panose="02010609060101010101" charset="-122"/>
                <a:ea typeface="黑体" panose="02010609060101010101" charset="-122"/>
              </a:rPr>
            </a:br>
            <a:r>
              <a:rPr lang="zh-CN" altLang="en-US" b="1">
                <a:solidFill>
                  <a:schemeClr val="bg1"/>
                </a:solidFill>
                <a:latin typeface="黑体" panose="02010609060101010101" charset="-122"/>
                <a:ea typeface="黑体" panose="02010609060101010101" charset="-122"/>
              </a:rPr>
              <a:t>第二步：</a:t>
            </a:r>
            <a:r>
              <a:rPr lang="zh-CN" altLang="en-US" b="1">
                <a:solidFill>
                  <a:schemeClr val="tx2"/>
                </a:solidFill>
                <a:latin typeface="黑体" panose="02010609060101010101" charset="-122"/>
                <a:ea typeface="黑体" panose="02010609060101010101" charset="-122"/>
              </a:rPr>
              <a:t>算税额</a:t>
            </a:r>
            <a:r>
              <a:rPr lang="zh-CN" altLang="en-US" b="1">
                <a:solidFill>
                  <a:schemeClr val="bg1"/>
                </a:solidFill>
                <a:latin typeface="黑体" panose="02010609060101010101" charset="-122"/>
                <a:ea typeface="黑体" panose="02010609060101010101" charset="-122"/>
              </a:rPr>
              <a:t>：应纳税额</a:t>
            </a:r>
            <a:r>
              <a:rPr lang="en-US" altLang="zh-CN" b="1">
                <a:solidFill>
                  <a:schemeClr val="bg1"/>
                </a:solidFill>
                <a:latin typeface="黑体" panose="02010609060101010101" charset="-122"/>
                <a:ea typeface="黑体" panose="02010609060101010101" charset="-122"/>
              </a:rPr>
              <a:t>=</a:t>
            </a:r>
            <a:r>
              <a:rPr lang="zh-CN" altLang="en-US" b="1">
                <a:solidFill>
                  <a:schemeClr val="bg1"/>
                </a:solidFill>
                <a:latin typeface="黑体" panose="02010609060101010101" charset="-122"/>
                <a:ea typeface="黑体" panose="02010609060101010101" charset="-122"/>
              </a:rPr>
              <a:t>全年一次奖金</a:t>
            </a:r>
            <a:r>
              <a:rPr lang="en-US" altLang="zh-CN" b="1">
                <a:solidFill>
                  <a:schemeClr val="bg1"/>
                </a:solidFill>
                <a:latin typeface="黑体" panose="02010609060101010101" charset="-122"/>
                <a:ea typeface="黑体" panose="02010609060101010101" charset="-122"/>
              </a:rPr>
              <a:t>×</a:t>
            </a:r>
            <a:r>
              <a:rPr lang="zh-CN" altLang="en-US" b="1">
                <a:solidFill>
                  <a:schemeClr val="bg1"/>
                </a:solidFill>
                <a:latin typeface="黑体" panose="02010609060101010101" charset="-122"/>
                <a:ea typeface="黑体" panose="02010609060101010101" charset="-122"/>
              </a:rPr>
              <a:t>适用税率－速算扣除数 </a:t>
            </a:r>
            <a:endParaRPr lang="en-US" altLang="zh-CN" b="1">
              <a:solidFill>
                <a:schemeClr val="bg1"/>
              </a:solidFill>
              <a:latin typeface="黑体" panose="02010609060101010101" charset="-122"/>
              <a:ea typeface="黑体" panose="02010609060101010101" charset="-122"/>
            </a:endParaRPr>
          </a:p>
          <a:p>
            <a:pPr>
              <a:defRPr/>
            </a:pPr>
            <a:r>
              <a:rPr lang="zh-CN" altLang="en-US" b="1">
                <a:solidFill>
                  <a:schemeClr val="tx1"/>
                </a:solidFill>
                <a:latin typeface="Arial" panose="020B0604020202020204" pitchFamily="34" charset="0"/>
              </a:rPr>
              <a:t>       </a:t>
            </a:r>
            <a:r>
              <a:rPr lang="zh-CN" altLang="en-US" b="1">
                <a:solidFill>
                  <a:schemeClr val="bg1"/>
                </a:solidFill>
                <a:latin typeface="Arial" panose="020B0604020202020204" pitchFamily="34" charset="0"/>
              </a:rPr>
              <a:t>居民个人取得除全年一次性奖金以外的其它各种名目奖金，如半年奖、季度奖、加班奖、先进奖、考勤奖等，</a:t>
            </a:r>
            <a:r>
              <a:rPr lang="zh-CN" altLang="en-US" b="1" u="sng">
                <a:solidFill>
                  <a:schemeClr val="bg1"/>
                </a:solidFill>
                <a:latin typeface="Arial" panose="020B0604020202020204" pitchFamily="34" charset="0"/>
              </a:rPr>
              <a:t>一律</a:t>
            </a:r>
            <a:r>
              <a:rPr lang="zh-CN" altLang="en-US" b="1">
                <a:solidFill>
                  <a:schemeClr val="bg1"/>
                </a:solidFill>
                <a:latin typeface="Arial" panose="020B0604020202020204" pitchFamily="34" charset="0"/>
              </a:rPr>
              <a:t>与</a:t>
            </a:r>
            <a:r>
              <a:rPr lang="zh-CN" altLang="en-US" b="1" u="sng">
                <a:solidFill>
                  <a:schemeClr val="bg1"/>
                </a:solidFill>
                <a:latin typeface="Arial" panose="020B0604020202020204" pitchFamily="34" charset="0"/>
              </a:rPr>
              <a:t>当月</a:t>
            </a:r>
            <a:r>
              <a:rPr lang="zh-CN" altLang="en-US" b="1">
                <a:solidFill>
                  <a:schemeClr val="bg1"/>
                </a:solidFill>
                <a:latin typeface="Arial" panose="020B0604020202020204" pitchFamily="34" charset="0"/>
              </a:rPr>
              <a:t>工资、薪金收入合并，按规定缴纳个人所得税。</a:t>
            </a:r>
            <a:r>
              <a:rPr lang="zh-CN" altLang="en-US">
                <a:solidFill>
                  <a:schemeClr val="bg1"/>
                </a:solidFill>
                <a:latin typeface="Arial" panose="020B0604020202020204" pitchFamily="34" charset="0"/>
              </a:rPr>
              <a:t> </a:t>
            </a:r>
            <a:r>
              <a:rPr lang="en-US" altLang="zh-CN" b="1">
                <a:solidFill>
                  <a:schemeClr val="bg1"/>
                </a:solidFill>
                <a:latin typeface="黑体" panose="02010609060101010101" charset="-122"/>
                <a:ea typeface="黑体" panose="02010609060101010101" charset="-122"/>
              </a:rPr>
              <a:t/>
            </a:r>
            <a:br>
              <a:rPr lang="en-US" altLang="zh-CN" b="1">
                <a:solidFill>
                  <a:schemeClr val="bg1"/>
                </a:solidFill>
                <a:latin typeface="黑体" panose="02010609060101010101" charset="-122"/>
                <a:ea typeface="黑体" panose="02010609060101010101" charset="-122"/>
              </a:rPr>
            </a:br>
            <a:endParaRPr lang="zh-CN" altLang="en-US" b="1">
              <a:solidFill>
                <a:schemeClr val="bg1"/>
              </a:solidFill>
              <a:latin typeface="黑体" panose="02010609060101010101" charset="-122"/>
              <a:ea typeface="黑体" panose="02010609060101010101" charset="-122"/>
            </a:endParaRPr>
          </a:p>
        </p:txBody>
      </p:sp>
      <p:sp>
        <p:nvSpPr>
          <p:cNvPr id="268300" name="Text Box 12"/>
          <p:cNvSpPr txBox="1">
            <a:spLocks noChangeArrowheads="1"/>
          </p:cNvSpPr>
          <p:nvPr/>
        </p:nvSpPr>
        <p:spPr bwMode="auto">
          <a:xfrm>
            <a:off x="119063" y="4292600"/>
            <a:ext cx="11522075" cy="2030095"/>
          </a:xfrm>
          <a:prstGeom prst="rect">
            <a:avLst/>
          </a:prstGeom>
          <a:noFill/>
          <a:ln w="9525">
            <a:noFill/>
            <a:miter lim="800000"/>
          </a:ln>
        </p:spPr>
        <p:txBody>
          <a:bodyPr>
            <a:spAutoFit/>
          </a:bodyPr>
          <a:lstStyle/>
          <a:p>
            <a:pPr>
              <a:spcBef>
                <a:spcPct val="50000"/>
              </a:spcBef>
            </a:pPr>
            <a:r>
              <a:rPr lang="zh-CN" altLang="en-US" b="1"/>
              <a:t>　　</a:t>
            </a:r>
            <a:r>
              <a:rPr lang="en-US" altLang="zh-CN" b="1"/>
              <a:t>【</a:t>
            </a:r>
            <a:r>
              <a:rPr lang="zh-CN" altLang="en-US" b="1"/>
              <a:t>典型例题</a:t>
            </a:r>
            <a:r>
              <a:rPr lang="en-US" altLang="zh-CN" b="1"/>
              <a:t>】</a:t>
            </a:r>
            <a:r>
              <a:rPr lang="zh-CN" altLang="en-US" b="1"/>
              <a:t>假定中国居民个人陈某</a:t>
            </a:r>
            <a:r>
              <a:rPr lang="en-US" altLang="zh-CN" b="1"/>
              <a:t>2020</a:t>
            </a:r>
            <a:r>
              <a:rPr lang="zh-CN" altLang="en-US" b="1"/>
              <a:t>年在我国境内</a:t>
            </a:r>
            <a:r>
              <a:rPr lang="en-US" altLang="zh-CN" b="1"/>
              <a:t>1</a:t>
            </a:r>
            <a:r>
              <a:rPr lang="zh-CN" altLang="en-US" b="1"/>
              <a:t>－</a:t>
            </a:r>
            <a:r>
              <a:rPr lang="en-US" altLang="zh-CN" b="1"/>
              <a:t>12</a:t>
            </a:r>
            <a:r>
              <a:rPr lang="zh-CN" altLang="en-US" b="1"/>
              <a:t>月每月领取一定的工资薪金，</a:t>
            </a:r>
            <a:r>
              <a:rPr lang="en-US" altLang="zh-CN" b="1"/>
              <a:t>12</a:t>
            </a:r>
            <a:r>
              <a:rPr lang="zh-CN" altLang="en-US" b="1"/>
              <a:t>月</a:t>
            </a:r>
            <a:r>
              <a:rPr lang="en-US" altLang="zh-CN" b="1"/>
              <a:t>31</a:t>
            </a:r>
            <a:r>
              <a:rPr lang="zh-CN" altLang="en-US" b="1"/>
              <a:t>日又一次性领取得年终含税奖金</a:t>
            </a:r>
            <a:r>
              <a:rPr lang="en-US" altLang="zh-CN" b="1"/>
              <a:t>60000</a:t>
            </a:r>
            <a:r>
              <a:rPr lang="zh-CN" altLang="en-US" b="1"/>
              <a:t>元。请计算李某</a:t>
            </a:r>
            <a:r>
              <a:rPr lang="en-US" altLang="zh-CN" b="1"/>
              <a:t>12</a:t>
            </a:r>
            <a:r>
              <a:rPr lang="zh-CN" altLang="en-US" b="1"/>
              <a:t>月份应缴纳的年终奖应缴个人所得税。　　　　</a:t>
            </a:r>
          </a:p>
          <a:p>
            <a:pPr>
              <a:spcBef>
                <a:spcPct val="50000"/>
              </a:spcBef>
            </a:pPr>
            <a:endParaRPr lang="zh-CN" altLang="en-US" b="1"/>
          </a:p>
          <a:p>
            <a:pPr>
              <a:spcBef>
                <a:spcPct val="50000"/>
              </a:spcBef>
            </a:pPr>
            <a:r>
              <a:rPr lang="zh-CN" altLang="en-US" b="1"/>
              <a:t>       按</a:t>
            </a:r>
            <a:r>
              <a:rPr lang="en-US" altLang="zh-CN" b="1"/>
              <a:t>12</a:t>
            </a:r>
            <a:r>
              <a:rPr lang="zh-CN" altLang="en-US" b="1"/>
              <a:t>个月分摊每月的奖金</a:t>
            </a:r>
            <a:r>
              <a:rPr lang="en-US" altLang="zh-CN" b="1"/>
              <a:t>=60000÷12=5000</a:t>
            </a:r>
            <a:r>
              <a:rPr lang="zh-CN" altLang="en-US" b="1"/>
              <a:t>（元），即第二级</a:t>
            </a:r>
            <a:br>
              <a:rPr lang="zh-CN" altLang="en-US" b="1"/>
            </a:br>
            <a:r>
              <a:rPr lang="zh-CN" altLang="en-US" b="1"/>
              <a:t>　　年终奖应缴纳个人所得税为：</a:t>
            </a:r>
            <a:br>
              <a:rPr lang="zh-CN" altLang="en-US" b="1"/>
            </a:br>
            <a:r>
              <a:rPr lang="zh-CN" altLang="en-US" b="1"/>
              <a:t>　　年终奖应纳税额</a:t>
            </a:r>
            <a:r>
              <a:rPr lang="en-US" altLang="zh-CN" b="1"/>
              <a:t>=</a:t>
            </a:r>
            <a:r>
              <a:rPr lang="zh-CN" altLang="en-US" b="1"/>
              <a:t>年终奖金收入</a:t>
            </a:r>
            <a:r>
              <a:rPr lang="en-US" altLang="zh-CN" b="1"/>
              <a:t>×</a:t>
            </a:r>
            <a:r>
              <a:rPr lang="zh-CN" altLang="en-US" b="1"/>
              <a:t>适用的税率－速算扣除数</a:t>
            </a:r>
            <a:r>
              <a:rPr lang="en-US" altLang="zh-CN" b="1"/>
              <a:t>=60000×10%</a:t>
            </a:r>
            <a:r>
              <a:rPr lang="zh-CN" altLang="en-US" b="1"/>
              <a:t>－</a:t>
            </a:r>
            <a:r>
              <a:rPr lang="en-US" altLang="zh-CN" b="1"/>
              <a:t>210=5790</a:t>
            </a:r>
            <a:r>
              <a:rPr lang="zh-CN" altLang="en-US" b="1"/>
              <a:t>（元）</a:t>
            </a:r>
          </a:p>
        </p:txBody>
      </p:sp>
      <p:pic>
        <p:nvPicPr>
          <p:cNvPr id="254995" name="Picture 19" descr="2"/>
          <p:cNvPicPr>
            <a:picLocks noChangeAspect="1" noChangeArrowheads="1"/>
          </p:cNvPicPr>
          <p:nvPr/>
        </p:nvPicPr>
        <p:blipFill>
          <a:blip r:embed="rId3" cstate="print"/>
          <a:srcRect/>
          <a:stretch>
            <a:fillRect/>
          </a:stretch>
        </p:blipFill>
        <p:spPr bwMode="auto">
          <a:xfrm>
            <a:off x="5662613" y="1196975"/>
            <a:ext cx="6059487" cy="2952750"/>
          </a:xfrm>
          <a:prstGeom prst="rect">
            <a:avLst/>
          </a:prstGeom>
          <a:noFill/>
          <a:ln w="9525">
            <a:noFill/>
            <a:miter lim="800000"/>
            <a:headEnd/>
            <a:tailEnd/>
          </a:ln>
        </p:spPr>
      </p:pic>
      <p:sp>
        <p:nvSpPr>
          <p:cNvPr id="233487" name="AutoShape 15"/>
          <p:cNvSpPr>
            <a:spLocks noChangeArrowheads="1"/>
          </p:cNvSpPr>
          <p:nvPr/>
        </p:nvSpPr>
        <p:spPr bwMode="auto">
          <a:xfrm>
            <a:off x="5529263" y="4228148"/>
            <a:ext cx="6192837" cy="2160587"/>
          </a:xfrm>
          <a:prstGeom prst="roundRect">
            <a:avLst>
              <a:gd name="adj" fmla="val 16667"/>
            </a:avLst>
          </a:prstGeom>
          <a:solidFill>
            <a:srgbClr val="CCFFCC"/>
          </a:solidFill>
          <a:ln w="9525">
            <a:solidFill>
              <a:schemeClr val="tx1"/>
            </a:solidFill>
            <a:round/>
          </a:ln>
        </p:spPr>
        <p:txBody>
          <a:bodyPr wrap="none" anchor="ctr"/>
          <a:lstStyle/>
          <a:p>
            <a:r>
              <a:rPr lang="zh-CN" altLang="en-US">
                <a:latin typeface="黑体" panose="02010609060101010101" charset="-122"/>
                <a:ea typeface="黑体" panose="02010609060101010101" charset="-122"/>
              </a:rPr>
              <a:t>提示</a:t>
            </a:r>
            <a:r>
              <a:rPr lang="en-US" altLang="zh-CN">
                <a:latin typeface="黑体" panose="02010609060101010101" charset="-122"/>
                <a:ea typeface="黑体" panose="02010609060101010101" charset="-122"/>
              </a:rPr>
              <a:t>1</a:t>
            </a:r>
            <a:r>
              <a:rPr lang="zh-CN" altLang="en-US">
                <a:latin typeface="黑体" panose="02010609060101010101" charset="-122"/>
                <a:ea typeface="黑体" panose="02010609060101010101" charset="-122"/>
              </a:rPr>
              <a:t>：单独计税方法</a:t>
            </a:r>
            <a:r>
              <a:rPr lang="zh-CN" altLang="en-US" b="1" u="sng">
                <a:latin typeface="黑体" panose="02010609060101010101" charset="-122"/>
                <a:ea typeface="黑体" panose="02010609060101010101" charset="-122"/>
              </a:rPr>
              <a:t>不是唯一选择</a:t>
            </a:r>
            <a:r>
              <a:rPr lang="zh-CN" altLang="en-US">
                <a:latin typeface="黑体" panose="02010609060101010101" charset="-122"/>
                <a:ea typeface="黑体" panose="02010609060101010101" charset="-122"/>
              </a:rPr>
              <a:t>，居民个人</a:t>
            </a:r>
            <a:r>
              <a:rPr lang="zh-CN" altLang="en-US" b="1" u="sng">
                <a:latin typeface="黑体" panose="02010609060101010101" charset="-122"/>
                <a:ea typeface="黑体" panose="02010609060101010101" charset="-122"/>
              </a:rPr>
              <a:t>也可选择</a:t>
            </a:r>
          </a:p>
          <a:p>
            <a:r>
              <a:rPr lang="zh-CN" altLang="en-US" b="1" u="sng">
                <a:latin typeface="黑体" panose="02010609060101010101" charset="-122"/>
                <a:ea typeface="黑体" panose="02010609060101010101" charset="-122"/>
              </a:rPr>
              <a:t>并入当年综合所得</a:t>
            </a:r>
            <a:r>
              <a:rPr lang="zh-CN" altLang="en-US">
                <a:latin typeface="黑体" panose="02010609060101010101" charset="-122"/>
                <a:ea typeface="黑体" panose="02010609060101010101" charset="-122"/>
              </a:rPr>
              <a:t>计算纳税，如果选择了上述方法，一个</a:t>
            </a:r>
          </a:p>
          <a:p>
            <a:r>
              <a:rPr lang="zh-CN" altLang="en-US">
                <a:latin typeface="黑体" panose="02010609060101010101" charset="-122"/>
                <a:ea typeface="黑体" panose="02010609060101010101" charset="-122"/>
              </a:rPr>
              <a:t>纳税年度内，对每一个纳税人该计税方法</a:t>
            </a:r>
            <a:r>
              <a:rPr lang="zh-CN" altLang="en-US" b="1" u="sng">
                <a:latin typeface="黑体" panose="02010609060101010101" charset="-122"/>
                <a:ea typeface="黑体" panose="02010609060101010101" charset="-122"/>
              </a:rPr>
              <a:t>只允许采用一次</a:t>
            </a:r>
            <a:r>
              <a:rPr lang="zh-CN" altLang="en-US">
                <a:latin typeface="黑体" panose="02010609060101010101" charset="-122"/>
                <a:ea typeface="黑体" panose="02010609060101010101" charset="-122"/>
              </a:rPr>
              <a:t>。</a:t>
            </a:r>
            <a:br>
              <a:rPr lang="zh-CN" altLang="en-US">
                <a:latin typeface="黑体" panose="02010609060101010101" charset="-122"/>
                <a:ea typeface="黑体" panose="02010609060101010101" charset="-122"/>
              </a:rPr>
            </a:br>
            <a:r>
              <a:rPr lang="zh-CN" altLang="en-US">
                <a:latin typeface="黑体" panose="02010609060101010101" charset="-122"/>
                <a:ea typeface="黑体" panose="02010609060101010101" charset="-122"/>
              </a:rPr>
              <a:t>提示</a:t>
            </a:r>
            <a:r>
              <a:rPr lang="en-US" altLang="zh-CN">
                <a:latin typeface="黑体" panose="02010609060101010101" charset="-122"/>
                <a:ea typeface="黑体" panose="02010609060101010101" charset="-122"/>
              </a:rPr>
              <a:t>2</a:t>
            </a:r>
            <a:r>
              <a:rPr lang="zh-CN" altLang="en-US">
                <a:latin typeface="黑体" panose="02010609060101010101" charset="-122"/>
                <a:ea typeface="黑体" panose="02010609060101010101" charset="-122"/>
              </a:rPr>
              <a:t>：该方法是过渡性政策，自</a:t>
            </a:r>
            <a:r>
              <a:rPr lang="en-US" altLang="zh-CN" b="1">
                <a:latin typeface="黑体" panose="02010609060101010101" charset="-122"/>
                <a:ea typeface="黑体" panose="02010609060101010101" charset="-122"/>
              </a:rPr>
              <a:t>2022</a:t>
            </a:r>
            <a:r>
              <a:rPr lang="zh-CN" altLang="en-US" b="1">
                <a:latin typeface="黑体" panose="02010609060101010101" charset="-122"/>
                <a:ea typeface="黑体" panose="02010609060101010101" charset="-122"/>
              </a:rPr>
              <a:t>年</a:t>
            </a:r>
            <a:r>
              <a:rPr lang="en-US" altLang="zh-CN" b="1">
                <a:latin typeface="黑体" panose="02010609060101010101" charset="-122"/>
                <a:ea typeface="黑体" panose="02010609060101010101" charset="-122"/>
              </a:rPr>
              <a:t>1</a:t>
            </a:r>
            <a:r>
              <a:rPr lang="zh-CN" altLang="en-US" b="1">
                <a:latin typeface="黑体" panose="02010609060101010101" charset="-122"/>
                <a:ea typeface="黑体" panose="02010609060101010101" charset="-122"/>
              </a:rPr>
              <a:t>月</a:t>
            </a:r>
            <a:r>
              <a:rPr lang="en-US" altLang="zh-CN" b="1">
                <a:latin typeface="黑体" panose="02010609060101010101" charset="-122"/>
                <a:ea typeface="黑体" panose="02010609060101010101" charset="-122"/>
              </a:rPr>
              <a:t>1</a:t>
            </a:r>
            <a:r>
              <a:rPr lang="zh-CN" altLang="en-US" b="1">
                <a:latin typeface="黑体" panose="02010609060101010101" charset="-122"/>
                <a:ea typeface="黑体" panose="02010609060101010101" charset="-122"/>
              </a:rPr>
              <a:t>日</a:t>
            </a:r>
            <a:r>
              <a:rPr lang="zh-CN" altLang="en-US">
                <a:latin typeface="黑体" panose="02010609060101010101" charset="-122"/>
                <a:ea typeface="黑体" panose="02010609060101010101" charset="-122"/>
              </a:rPr>
              <a:t>起，居</a:t>
            </a:r>
          </a:p>
          <a:p>
            <a:r>
              <a:rPr lang="zh-CN" altLang="en-US">
                <a:latin typeface="黑体" panose="02010609060101010101" charset="-122"/>
                <a:ea typeface="黑体" panose="02010609060101010101" charset="-122"/>
              </a:rPr>
              <a:t>民个人取得全年一次性奖金，应并入当年综合所得计算</a:t>
            </a:r>
          </a:p>
          <a:p>
            <a:r>
              <a:rPr lang="zh-CN" altLang="en-US">
                <a:latin typeface="黑体" panose="02010609060101010101" charset="-122"/>
                <a:ea typeface="黑体" panose="02010609060101010101" charset="-122"/>
              </a:rPr>
              <a:t>缴纳个人所得税。</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8300">
                                            <p:txEl>
                                              <p:pRg st="0" end="0"/>
                                            </p:txEl>
                                          </p:spTgt>
                                        </p:tgtEl>
                                        <p:attrNameLst>
                                          <p:attrName>style.visibility</p:attrName>
                                        </p:attrNameLst>
                                      </p:cBhvr>
                                      <p:to>
                                        <p:strVal val="visible"/>
                                      </p:to>
                                    </p:set>
                                    <p:animEffect transition="in" filter="blinds(horizontal)">
                                      <p:cBhvr>
                                        <p:cTn id="17" dur="500"/>
                                        <p:tgtEl>
                                          <p:spTgt spid="26830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54995"/>
                                        </p:tgtEl>
                                        <p:attrNameLst>
                                          <p:attrName>style.visibility</p:attrName>
                                        </p:attrNameLst>
                                      </p:cBhvr>
                                      <p:to>
                                        <p:strVal val="visible"/>
                                      </p:to>
                                    </p:set>
                                    <p:animEffect transition="in" filter="blinds(horizontal)">
                                      <p:cBhvr>
                                        <p:cTn id="22" dur="500"/>
                                        <p:tgtEl>
                                          <p:spTgt spid="25499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68300">
                                            <p:txEl>
                                              <p:pRg st="2" end="2"/>
                                            </p:txEl>
                                          </p:spTgt>
                                        </p:tgtEl>
                                        <p:attrNameLst>
                                          <p:attrName>style.visibility</p:attrName>
                                        </p:attrNameLst>
                                      </p:cBhvr>
                                      <p:to>
                                        <p:strVal val="visible"/>
                                      </p:to>
                                    </p:set>
                                    <p:animEffect transition="in" filter="blinds(horizontal)">
                                      <p:cBhvr>
                                        <p:cTn id="27" dur="500"/>
                                        <p:tgtEl>
                                          <p:spTgt spid="268300">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xit" presetSubtype="10" fill="hold" nodeType="clickEffect">
                                  <p:stCondLst>
                                    <p:cond delay="0"/>
                                  </p:stCondLst>
                                  <p:childTnLst>
                                    <p:animEffect transition="out" filter="blinds(horizontal)">
                                      <p:cBhvr>
                                        <p:cTn id="31" dur="500"/>
                                        <p:tgtEl>
                                          <p:spTgt spid="254995"/>
                                        </p:tgtEl>
                                      </p:cBhvr>
                                    </p:animEffect>
                                    <p:set>
                                      <p:cBhvr>
                                        <p:cTn id="32" dur="1" fill="hold">
                                          <p:stCondLst>
                                            <p:cond delay="499"/>
                                          </p:stCondLst>
                                        </p:cTn>
                                        <p:tgtEl>
                                          <p:spTgt spid="254995"/>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33487"/>
                                        </p:tgtEl>
                                        <p:attrNameLst>
                                          <p:attrName>style.visibility</p:attrName>
                                        </p:attrNameLst>
                                      </p:cBhvr>
                                      <p:to>
                                        <p:strVal val="visible"/>
                                      </p:to>
                                    </p:set>
                                    <p:animEffect transition="in" filter="blinds(horizontal)">
                                      <p:cBhvr>
                                        <p:cTn id="37" dur="500"/>
                                        <p:tgtEl>
                                          <p:spTgt spid="2334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233487"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21" name="组合 3"/>
          <p:cNvGrpSpPr/>
          <p:nvPr/>
        </p:nvGrpSpPr>
        <p:grpSpPr bwMode="auto">
          <a:xfrm>
            <a:off x="-28575" y="0"/>
            <a:ext cx="12218988" cy="1022350"/>
            <a:chOff x="-28575" y="3703045"/>
            <a:chExt cx="12316469" cy="1022099"/>
          </a:xfrm>
        </p:grpSpPr>
        <p:sp>
          <p:nvSpPr>
            <p:cNvPr id="5" name="矩形 4"/>
            <p:cNvSpPr/>
            <p:nvPr/>
          </p:nvSpPr>
          <p:spPr>
            <a:xfrm>
              <a:off x="5061550" y="4096648"/>
              <a:ext cx="7226344" cy="628496"/>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3"/>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35522"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35523" name="Group 55"/>
          <p:cNvGrpSpPr/>
          <p:nvPr/>
        </p:nvGrpSpPr>
        <p:grpSpPr bwMode="auto">
          <a:xfrm>
            <a:off x="2998788" y="117475"/>
            <a:ext cx="4970462" cy="566738"/>
            <a:chOff x="2465" y="76"/>
            <a:chExt cx="1535" cy="357"/>
          </a:xfrm>
        </p:grpSpPr>
        <p:grpSp>
          <p:nvGrpSpPr>
            <p:cNvPr id="46"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35529"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五、个人所得税应纳税额的计算</a:t>
              </a:r>
            </a:p>
          </p:txBody>
        </p:sp>
      </p:grpSp>
      <p:sp>
        <p:nvSpPr>
          <p:cNvPr id="2" name="流程图: 可选过程 1"/>
          <p:cNvSpPr/>
          <p:nvPr/>
        </p:nvSpPr>
        <p:spPr>
          <a:xfrm>
            <a:off x="477838" y="908050"/>
            <a:ext cx="2871787" cy="51593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solidFill>
                  <a:srgbClr val="002060"/>
                </a:solidFill>
              </a:rPr>
              <a:t>综合所得的应纳税额</a:t>
            </a:r>
          </a:p>
        </p:txBody>
      </p:sp>
      <p:sp>
        <p:nvSpPr>
          <p:cNvPr id="9" name="矩形: 圆角 8"/>
          <p:cNvSpPr/>
          <p:nvPr/>
        </p:nvSpPr>
        <p:spPr>
          <a:xfrm>
            <a:off x="261938" y="1557338"/>
            <a:ext cx="8858250" cy="1079500"/>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zh-CN" altLang="en-US" b="1">
                <a:solidFill>
                  <a:srgbClr val="FF0000"/>
                </a:solidFill>
                <a:latin typeface="Arial" panose="020B0604020202020204" pitchFamily="34" charset="0"/>
              </a:rPr>
              <a:t>②劳务报酬所得：</a:t>
            </a:r>
            <a:endParaRPr lang="en-US" altLang="zh-CN" b="1">
              <a:solidFill>
                <a:srgbClr val="FF0000"/>
              </a:solidFill>
              <a:latin typeface="Arial" panose="020B0604020202020204" pitchFamily="34" charset="0"/>
            </a:endParaRPr>
          </a:p>
          <a:p>
            <a:pPr>
              <a:defRPr/>
            </a:pPr>
            <a:r>
              <a:rPr lang="zh-CN" altLang="zh-CN" b="1">
                <a:solidFill>
                  <a:srgbClr val="FFFFFF"/>
                </a:solidFill>
                <a:latin typeface="Arial" panose="020B0604020202020204" pitchFamily="34" charset="0"/>
              </a:rPr>
              <a:t>（</a:t>
            </a:r>
            <a:r>
              <a:rPr lang="en-US" altLang="zh-CN" b="1">
                <a:solidFill>
                  <a:srgbClr val="FFFFFF"/>
                </a:solidFill>
                <a:latin typeface="Arial" panose="020B0604020202020204" pitchFamily="34" charset="0"/>
              </a:rPr>
              <a:t>1</a:t>
            </a:r>
            <a:r>
              <a:rPr lang="zh-CN" altLang="zh-CN" b="1">
                <a:solidFill>
                  <a:srgbClr val="FFFFFF"/>
                </a:solidFill>
                <a:latin typeface="Arial" panose="020B0604020202020204" pitchFamily="34" charset="0"/>
              </a:rPr>
              <a:t>）每次收入</a:t>
            </a:r>
            <a:r>
              <a:rPr lang="zh-CN" altLang="zh-CN" b="1">
                <a:solidFill>
                  <a:srgbClr val="002060"/>
                </a:solidFill>
                <a:latin typeface="Arial" panose="020B0604020202020204" pitchFamily="34" charset="0"/>
              </a:rPr>
              <a:t>不超过</a:t>
            </a:r>
            <a:r>
              <a:rPr lang="en-US" altLang="zh-CN" b="1">
                <a:solidFill>
                  <a:srgbClr val="002060"/>
                </a:solidFill>
                <a:latin typeface="Arial" panose="020B0604020202020204" pitchFamily="34" charset="0"/>
              </a:rPr>
              <a:t>4000</a:t>
            </a:r>
            <a:r>
              <a:rPr lang="zh-CN" altLang="zh-CN" b="1">
                <a:solidFill>
                  <a:srgbClr val="FFFFFF"/>
                </a:solidFill>
                <a:latin typeface="Arial" panose="020B0604020202020204" pitchFamily="34" charset="0"/>
              </a:rPr>
              <a:t>元的，预扣预缴税额＝（收入－</a:t>
            </a:r>
            <a:r>
              <a:rPr lang="en-US" altLang="zh-CN" b="1">
                <a:solidFill>
                  <a:srgbClr val="002060"/>
                </a:solidFill>
                <a:latin typeface="Arial" panose="020B0604020202020204" pitchFamily="34" charset="0"/>
              </a:rPr>
              <a:t>800</a:t>
            </a:r>
            <a:r>
              <a:rPr lang="zh-CN" altLang="zh-CN" b="1">
                <a:solidFill>
                  <a:srgbClr val="FFFFFF"/>
                </a:solidFill>
                <a:latin typeface="Arial" panose="020B0604020202020204" pitchFamily="34" charset="0"/>
              </a:rPr>
              <a:t>）×预扣率</a:t>
            </a:r>
            <a:r>
              <a:rPr lang="en-US" altLang="zh-CN" b="1">
                <a:solidFill>
                  <a:srgbClr val="FFFFFF"/>
                </a:solidFill>
                <a:latin typeface="Arial" panose="020B0604020202020204" pitchFamily="34" charset="0"/>
              </a:rPr>
              <a:t>20% </a:t>
            </a:r>
            <a:br>
              <a:rPr lang="en-US" altLang="zh-CN" b="1">
                <a:solidFill>
                  <a:srgbClr val="FFFFFF"/>
                </a:solidFill>
                <a:latin typeface="Arial" panose="020B0604020202020204" pitchFamily="34" charset="0"/>
              </a:rPr>
            </a:br>
            <a:r>
              <a:rPr lang="zh-CN" altLang="zh-CN" b="1">
                <a:solidFill>
                  <a:srgbClr val="FFFFFF"/>
                </a:solidFill>
                <a:latin typeface="Arial" panose="020B0604020202020204" pitchFamily="34" charset="0"/>
              </a:rPr>
              <a:t>（</a:t>
            </a:r>
            <a:r>
              <a:rPr lang="en-US" altLang="zh-CN" b="1">
                <a:solidFill>
                  <a:srgbClr val="FFFFFF"/>
                </a:solidFill>
                <a:latin typeface="Arial" panose="020B0604020202020204" pitchFamily="34" charset="0"/>
              </a:rPr>
              <a:t>2</a:t>
            </a:r>
            <a:r>
              <a:rPr lang="zh-CN" altLang="zh-CN" b="1">
                <a:solidFill>
                  <a:srgbClr val="FFFFFF"/>
                </a:solidFill>
                <a:latin typeface="Arial" panose="020B0604020202020204" pitchFamily="34" charset="0"/>
              </a:rPr>
              <a:t>）每次收入</a:t>
            </a:r>
            <a:r>
              <a:rPr lang="en-US" altLang="zh-CN" b="1">
                <a:solidFill>
                  <a:srgbClr val="002060"/>
                </a:solidFill>
                <a:latin typeface="Arial" panose="020B0604020202020204" pitchFamily="34" charset="0"/>
              </a:rPr>
              <a:t>4000</a:t>
            </a:r>
            <a:r>
              <a:rPr lang="zh-CN" altLang="zh-CN" b="1">
                <a:solidFill>
                  <a:srgbClr val="002060"/>
                </a:solidFill>
                <a:latin typeface="Arial" panose="020B0604020202020204" pitchFamily="34" charset="0"/>
              </a:rPr>
              <a:t>元以上</a:t>
            </a:r>
            <a:r>
              <a:rPr lang="zh-CN" altLang="zh-CN" b="1">
                <a:solidFill>
                  <a:srgbClr val="FFFFFF"/>
                </a:solidFill>
                <a:latin typeface="Arial" panose="020B0604020202020204" pitchFamily="34" charset="0"/>
              </a:rPr>
              <a:t>的，预扣预缴税额＝收入×（</a:t>
            </a:r>
            <a:r>
              <a:rPr lang="en-US" altLang="zh-CN" b="1">
                <a:solidFill>
                  <a:srgbClr val="FFFFFF"/>
                </a:solidFill>
                <a:latin typeface="Arial" panose="020B0604020202020204" pitchFamily="34" charset="0"/>
              </a:rPr>
              <a:t>1</a:t>
            </a:r>
            <a:r>
              <a:rPr lang="zh-CN" altLang="zh-CN" b="1">
                <a:solidFill>
                  <a:srgbClr val="FFFFFF"/>
                </a:solidFill>
                <a:latin typeface="Arial" panose="020B0604020202020204" pitchFamily="34" charset="0"/>
              </a:rPr>
              <a:t>－</a:t>
            </a:r>
            <a:r>
              <a:rPr lang="en-US" altLang="zh-CN" b="1">
                <a:solidFill>
                  <a:srgbClr val="002060"/>
                </a:solidFill>
                <a:latin typeface="Arial" panose="020B0604020202020204" pitchFamily="34" charset="0"/>
              </a:rPr>
              <a:t>20%</a:t>
            </a:r>
            <a:r>
              <a:rPr lang="zh-CN" altLang="zh-CN" b="1">
                <a:solidFill>
                  <a:srgbClr val="FFFFFF"/>
                </a:solidFill>
                <a:latin typeface="Arial" panose="020B0604020202020204" pitchFamily="34" charset="0"/>
              </a:rPr>
              <a:t>）×预扣率（</a:t>
            </a:r>
            <a:r>
              <a:rPr lang="en-US" altLang="zh-CN" b="1">
                <a:solidFill>
                  <a:srgbClr val="FFFFFF"/>
                </a:solidFill>
                <a:latin typeface="Arial" panose="020B0604020202020204" pitchFamily="34" charset="0"/>
              </a:rPr>
              <a:t>3</a:t>
            </a:r>
            <a:r>
              <a:rPr lang="zh-CN" altLang="zh-CN" b="1">
                <a:solidFill>
                  <a:srgbClr val="FFFFFF"/>
                </a:solidFill>
                <a:latin typeface="Arial" panose="020B0604020202020204" pitchFamily="34" charset="0"/>
              </a:rPr>
              <a:t>档）</a:t>
            </a:r>
            <a:endParaRPr lang="zh-CN" altLang="en-US" b="1">
              <a:solidFill>
                <a:srgbClr val="FFFFFF"/>
              </a:solidFill>
              <a:latin typeface="Arial" panose="020B0604020202020204" pitchFamily="34" charset="0"/>
            </a:endParaRPr>
          </a:p>
        </p:txBody>
      </p:sp>
      <p:sp>
        <p:nvSpPr>
          <p:cNvPr id="268300" name="Text Box 12"/>
          <p:cNvSpPr txBox="1">
            <a:spLocks noChangeArrowheads="1"/>
          </p:cNvSpPr>
          <p:nvPr/>
        </p:nvSpPr>
        <p:spPr bwMode="auto">
          <a:xfrm>
            <a:off x="261938" y="2852738"/>
            <a:ext cx="11522075" cy="2584450"/>
          </a:xfrm>
          <a:prstGeom prst="rect">
            <a:avLst/>
          </a:prstGeom>
          <a:noFill/>
          <a:ln w="9525">
            <a:noFill/>
            <a:miter lim="800000"/>
          </a:ln>
        </p:spPr>
        <p:txBody>
          <a:bodyPr>
            <a:spAutoFit/>
          </a:bodyPr>
          <a:lstStyle/>
          <a:p>
            <a:pPr>
              <a:spcBef>
                <a:spcPct val="50000"/>
              </a:spcBef>
            </a:pPr>
            <a:r>
              <a:rPr lang="zh-CN" altLang="en-US" b="1"/>
              <a:t>例题</a:t>
            </a:r>
            <a:r>
              <a:rPr lang="en-US" altLang="zh-CN" b="1"/>
              <a:t>2</a:t>
            </a:r>
            <a:r>
              <a:rPr lang="zh-CN" altLang="en-US"/>
              <a:t>：高校教师张某</a:t>
            </a:r>
            <a:r>
              <a:rPr lang="en-US" altLang="zh-CN"/>
              <a:t>2021</a:t>
            </a:r>
            <a:r>
              <a:rPr lang="zh-CN" altLang="en-US"/>
              <a:t>年</a:t>
            </a:r>
            <a:r>
              <a:rPr lang="en-US" altLang="zh-CN"/>
              <a:t>1</a:t>
            </a:r>
            <a:r>
              <a:rPr lang="zh-CN" altLang="en-US"/>
              <a:t>月在校外考证培训机构开展教学培训，每次</a:t>
            </a:r>
            <a:r>
              <a:rPr lang="en-US" altLang="zh-CN"/>
              <a:t>300</a:t>
            </a:r>
            <a:r>
              <a:rPr lang="zh-CN" altLang="en-US"/>
              <a:t>元，当月共</a:t>
            </a:r>
            <a:r>
              <a:rPr lang="en-US" altLang="zh-CN"/>
              <a:t>4</a:t>
            </a:r>
            <a:r>
              <a:rPr lang="zh-CN" altLang="en-US"/>
              <a:t>次培训。另在网络教育平台发布教学资源获网民点赞，平台给予奖励</a:t>
            </a:r>
            <a:r>
              <a:rPr lang="en-US" altLang="zh-CN"/>
              <a:t>500</a:t>
            </a:r>
            <a:r>
              <a:rPr lang="zh-CN" altLang="en-US"/>
              <a:t>元。计算张某</a:t>
            </a:r>
            <a:r>
              <a:rPr lang="en-US" altLang="zh-CN"/>
              <a:t>1</a:t>
            </a:r>
            <a:r>
              <a:rPr lang="zh-CN" altLang="en-US"/>
              <a:t>月有关劳务报酬所得应预扣预缴税额。</a:t>
            </a:r>
          </a:p>
          <a:p>
            <a:pPr>
              <a:spcBef>
                <a:spcPct val="50000"/>
              </a:spcBef>
            </a:pPr>
            <a:endParaRPr lang="zh-CN" altLang="en-US"/>
          </a:p>
          <a:p>
            <a:r>
              <a:rPr lang="zh-CN" altLang="en-US"/>
              <a:t>校外教学培训应纳税所得额</a:t>
            </a:r>
            <a:r>
              <a:rPr lang="en-US" altLang="zh-CN"/>
              <a:t>=300×4</a:t>
            </a:r>
            <a:r>
              <a:rPr lang="zh-CN" altLang="en-US"/>
              <a:t>－</a:t>
            </a:r>
            <a:r>
              <a:rPr lang="en-US" altLang="zh-CN"/>
              <a:t>800=400</a:t>
            </a:r>
            <a:r>
              <a:rPr lang="zh-CN" altLang="en-US"/>
              <a:t>，应预扣预缴税额</a:t>
            </a:r>
            <a:r>
              <a:rPr lang="en-US" altLang="zh-CN"/>
              <a:t>=400×20%=80</a:t>
            </a:r>
            <a:r>
              <a:rPr lang="zh-CN" altLang="en-US"/>
              <a:t>（元）</a:t>
            </a:r>
          </a:p>
          <a:p>
            <a:pPr>
              <a:spcBef>
                <a:spcPct val="50000"/>
              </a:spcBef>
            </a:pPr>
            <a:r>
              <a:rPr lang="zh-CN" altLang="en-US"/>
              <a:t>发布教学资源应纳税所得额</a:t>
            </a:r>
            <a:r>
              <a:rPr lang="en-US" altLang="zh-CN"/>
              <a:t>=500</a:t>
            </a:r>
            <a:r>
              <a:rPr lang="zh-CN" altLang="en-US"/>
              <a:t>－</a:t>
            </a:r>
            <a:r>
              <a:rPr lang="en-US" altLang="zh-CN"/>
              <a:t>800&lt;0</a:t>
            </a:r>
            <a:r>
              <a:rPr lang="zh-CN" altLang="en-US"/>
              <a:t>，即应预扣预缴税额</a:t>
            </a:r>
            <a:r>
              <a:rPr lang="en-US" altLang="zh-CN"/>
              <a:t>=0</a:t>
            </a:r>
          </a:p>
          <a:p>
            <a:pPr>
              <a:spcBef>
                <a:spcPct val="50000"/>
              </a:spcBef>
            </a:pPr>
            <a:r>
              <a:rPr lang="zh-CN" altLang="en-US"/>
              <a:t>张某</a:t>
            </a:r>
            <a:r>
              <a:rPr lang="en-US" altLang="zh-CN"/>
              <a:t>1</a:t>
            </a:r>
            <a:r>
              <a:rPr lang="zh-CN" altLang="en-US"/>
              <a:t>月劳务报酬所得预扣预缴税额</a:t>
            </a:r>
            <a:r>
              <a:rPr lang="en-US" altLang="zh-CN"/>
              <a:t>=80+0=80</a:t>
            </a:r>
            <a:r>
              <a:rPr lang="zh-CN" altLang="en-US"/>
              <a:t>（元）</a:t>
            </a:r>
          </a:p>
          <a:p>
            <a:pPr>
              <a:spcBef>
                <a:spcPct val="50000"/>
              </a:spcBef>
            </a:pPr>
            <a:r>
              <a:rPr lang="zh-CN" altLang="en-US"/>
              <a:t> </a:t>
            </a:r>
          </a:p>
        </p:txBody>
      </p:sp>
      <p:pic>
        <p:nvPicPr>
          <p:cNvPr id="216084" name="Picture 20" descr="1"/>
          <p:cNvPicPr>
            <a:picLocks noChangeAspect="1" noChangeArrowheads="1"/>
          </p:cNvPicPr>
          <p:nvPr/>
        </p:nvPicPr>
        <p:blipFill>
          <a:blip r:embed="rId3" cstate="print"/>
          <a:srcRect/>
          <a:stretch>
            <a:fillRect/>
          </a:stretch>
        </p:blipFill>
        <p:spPr bwMode="auto">
          <a:xfrm>
            <a:off x="5951538" y="4581525"/>
            <a:ext cx="6094412" cy="19431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8300">
                                            <p:txEl>
                                              <p:pRg st="0" end="0"/>
                                            </p:txEl>
                                          </p:spTgt>
                                        </p:tgtEl>
                                        <p:attrNameLst>
                                          <p:attrName>style.visibility</p:attrName>
                                        </p:attrNameLst>
                                      </p:cBhvr>
                                      <p:to>
                                        <p:strVal val="visible"/>
                                      </p:to>
                                    </p:set>
                                    <p:animEffect transition="in" filter="blinds(horizontal)">
                                      <p:cBhvr>
                                        <p:cTn id="17" dur="500"/>
                                        <p:tgtEl>
                                          <p:spTgt spid="26830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16084"/>
                                        </p:tgtEl>
                                        <p:attrNameLst>
                                          <p:attrName>style.visibility</p:attrName>
                                        </p:attrNameLst>
                                      </p:cBhvr>
                                      <p:to>
                                        <p:strVal val="visible"/>
                                      </p:to>
                                    </p:set>
                                    <p:animEffect transition="in" filter="blinds(horizontal)">
                                      <p:cBhvr>
                                        <p:cTn id="22" dur="500"/>
                                        <p:tgtEl>
                                          <p:spTgt spid="21608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68300">
                                            <p:txEl>
                                              <p:pRg st="2" end="2"/>
                                            </p:txEl>
                                          </p:spTgt>
                                        </p:tgtEl>
                                        <p:attrNameLst>
                                          <p:attrName>style.visibility</p:attrName>
                                        </p:attrNameLst>
                                      </p:cBhvr>
                                      <p:to>
                                        <p:strVal val="visible"/>
                                      </p:to>
                                    </p:set>
                                    <p:animEffect transition="in" filter="blinds(horizontal)">
                                      <p:cBhvr>
                                        <p:cTn id="27" dur="500"/>
                                        <p:tgtEl>
                                          <p:spTgt spid="268300">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68300">
                                            <p:txEl>
                                              <p:pRg st="3" end="3"/>
                                            </p:txEl>
                                          </p:spTgt>
                                        </p:tgtEl>
                                        <p:attrNameLst>
                                          <p:attrName>style.visibility</p:attrName>
                                        </p:attrNameLst>
                                      </p:cBhvr>
                                      <p:to>
                                        <p:strVal val="visible"/>
                                      </p:to>
                                    </p:set>
                                    <p:animEffect transition="in" filter="blinds(horizontal)">
                                      <p:cBhvr>
                                        <p:cTn id="32" dur="500"/>
                                        <p:tgtEl>
                                          <p:spTgt spid="268300">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68300">
                                            <p:txEl>
                                              <p:pRg st="4" end="4"/>
                                            </p:txEl>
                                          </p:spTgt>
                                        </p:tgtEl>
                                        <p:attrNameLst>
                                          <p:attrName>style.visibility</p:attrName>
                                        </p:attrNameLst>
                                      </p:cBhvr>
                                      <p:to>
                                        <p:strVal val="visible"/>
                                      </p:to>
                                    </p:set>
                                    <p:animEffect transition="in" filter="blinds(horizontal)">
                                      <p:cBhvr>
                                        <p:cTn id="37" dur="500"/>
                                        <p:tgtEl>
                                          <p:spTgt spid="268300">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68300">
                                            <p:txEl>
                                              <p:pRg st="5" end="5"/>
                                            </p:txEl>
                                          </p:spTgt>
                                        </p:tgtEl>
                                        <p:attrNameLst>
                                          <p:attrName>style.visibility</p:attrName>
                                        </p:attrNameLst>
                                      </p:cBhvr>
                                      <p:to>
                                        <p:strVal val="visible"/>
                                      </p:to>
                                    </p:set>
                                    <p:animEffect transition="in" filter="blinds(horizontal)">
                                      <p:cBhvr>
                                        <p:cTn id="42" dur="500"/>
                                        <p:tgtEl>
                                          <p:spTgt spid="26830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7569" name="组合 3"/>
          <p:cNvGrpSpPr/>
          <p:nvPr/>
        </p:nvGrpSpPr>
        <p:grpSpPr bwMode="auto">
          <a:xfrm>
            <a:off x="-28575" y="0"/>
            <a:ext cx="12218988" cy="1022350"/>
            <a:chOff x="-28575" y="3703045"/>
            <a:chExt cx="12316469" cy="1022099"/>
          </a:xfrm>
        </p:grpSpPr>
        <p:sp>
          <p:nvSpPr>
            <p:cNvPr id="5" name="矩形 4"/>
            <p:cNvSpPr/>
            <p:nvPr/>
          </p:nvSpPr>
          <p:spPr>
            <a:xfrm>
              <a:off x="5061550" y="4096648"/>
              <a:ext cx="7226344" cy="628496"/>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3"/>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37570"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37571" name="Group 55"/>
          <p:cNvGrpSpPr/>
          <p:nvPr/>
        </p:nvGrpSpPr>
        <p:grpSpPr bwMode="auto">
          <a:xfrm>
            <a:off x="2998788" y="117475"/>
            <a:ext cx="4970462" cy="566738"/>
            <a:chOff x="2465" y="76"/>
            <a:chExt cx="1535" cy="357"/>
          </a:xfrm>
        </p:grpSpPr>
        <p:grpSp>
          <p:nvGrpSpPr>
            <p:cNvPr id="46"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37577"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五、个人所得税应纳税额的计算</a:t>
              </a:r>
            </a:p>
          </p:txBody>
        </p:sp>
      </p:grpSp>
      <p:sp>
        <p:nvSpPr>
          <p:cNvPr id="2" name="流程图: 可选过程 1"/>
          <p:cNvSpPr/>
          <p:nvPr/>
        </p:nvSpPr>
        <p:spPr>
          <a:xfrm>
            <a:off x="477838" y="908050"/>
            <a:ext cx="2871787" cy="51593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solidFill>
                  <a:srgbClr val="002060"/>
                </a:solidFill>
              </a:rPr>
              <a:t>综合所得的应纳税额</a:t>
            </a:r>
          </a:p>
        </p:txBody>
      </p:sp>
      <p:sp>
        <p:nvSpPr>
          <p:cNvPr id="9" name="矩形: 圆角 8"/>
          <p:cNvSpPr/>
          <p:nvPr/>
        </p:nvSpPr>
        <p:spPr>
          <a:xfrm>
            <a:off x="261938" y="1557338"/>
            <a:ext cx="8858250" cy="1079500"/>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zh-CN" altLang="en-US" b="1">
                <a:solidFill>
                  <a:srgbClr val="FF0000"/>
                </a:solidFill>
                <a:latin typeface="Arial" panose="020B0604020202020204" pitchFamily="34" charset="0"/>
              </a:rPr>
              <a:t>②劳务报酬所得：</a:t>
            </a:r>
            <a:endParaRPr lang="en-US" altLang="zh-CN" b="1">
              <a:solidFill>
                <a:srgbClr val="FF0000"/>
              </a:solidFill>
              <a:latin typeface="Arial" panose="020B0604020202020204" pitchFamily="34" charset="0"/>
            </a:endParaRPr>
          </a:p>
          <a:p>
            <a:pPr>
              <a:defRPr/>
            </a:pPr>
            <a:r>
              <a:rPr lang="zh-CN" altLang="zh-CN" b="1">
                <a:solidFill>
                  <a:srgbClr val="FFFFFF"/>
                </a:solidFill>
                <a:latin typeface="Arial" panose="020B0604020202020204" pitchFamily="34" charset="0"/>
              </a:rPr>
              <a:t>（</a:t>
            </a:r>
            <a:r>
              <a:rPr lang="en-US" altLang="zh-CN" b="1">
                <a:solidFill>
                  <a:srgbClr val="FFFFFF"/>
                </a:solidFill>
                <a:latin typeface="Arial" panose="020B0604020202020204" pitchFamily="34" charset="0"/>
              </a:rPr>
              <a:t>1</a:t>
            </a:r>
            <a:r>
              <a:rPr lang="zh-CN" altLang="zh-CN" b="1">
                <a:solidFill>
                  <a:srgbClr val="FFFFFF"/>
                </a:solidFill>
                <a:latin typeface="Arial" panose="020B0604020202020204" pitchFamily="34" charset="0"/>
              </a:rPr>
              <a:t>）每次收入</a:t>
            </a:r>
            <a:r>
              <a:rPr lang="zh-CN" altLang="zh-CN" b="1">
                <a:solidFill>
                  <a:srgbClr val="002060"/>
                </a:solidFill>
                <a:latin typeface="Arial" panose="020B0604020202020204" pitchFamily="34" charset="0"/>
              </a:rPr>
              <a:t>不超过</a:t>
            </a:r>
            <a:r>
              <a:rPr lang="en-US" altLang="zh-CN" b="1">
                <a:solidFill>
                  <a:srgbClr val="002060"/>
                </a:solidFill>
                <a:latin typeface="Arial" panose="020B0604020202020204" pitchFamily="34" charset="0"/>
              </a:rPr>
              <a:t>4000</a:t>
            </a:r>
            <a:r>
              <a:rPr lang="zh-CN" altLang="zh-CN" b="1">
                <a:solidFill>
                  <a:srgbClr val="FFFFFF"/>
                </a:solidFill>
                <a:latin typeface="Arial" panose="020B0604020202020204" pitchFamily="34" charset="0"/>
              </a:rPr>
              <a:t>元的，预扣预缴税额＝（收入－</a:t>
            </a:r>
            <a:r>
              <a:rPr lang="en-US" altLang="zh-CN" b="1">
                <a:solidFill>
                  <a:srgbClr val="002060"/>
                </a:solidFill>
                <a:latin typeface="Arial" panose="020B0604020202020204" pitchFamily="34" charset="0"/>
              </a:rPr>
              <a:t>800</a:t>
            </a:r>
            <a:r>
              <a:rPr lang="zh-CN" altLang="zh-CN" b="1">
                <a:solidFill>
                  <a:srgbClr val="FFFFFF"/>
                </a:solidFill>
                <a:latin typeface="Arial" panose="020B0604020202020204" pitchFamily="34" charset="0"/>
              </a:rPr>
              <a:t>）×预扣率</a:t>
            </a:r>
            <a:r>
              <a:rPr lang="en-US" altLang="zh-CN" b="1">
                <a:solidFill>
                  <a:srgbClr val="FFFFFF"/>
                </a:solidFill>
                <a:latin typeface="Arial" panose="020B0604020202020204" pitchFamily="34" charset="0"/>
              </a:rPr>
              <a:t>20% </a:t>
            </a:r>
            <a:br>
              <a:rPr lang="en-US" altLang="zh-CN" b="1">
                <a:solidFill>
                  <a:srgbClr val="FFFFFF"/>
                </a:solidFill>
                <a:latin typeface="Arial" panose="020B0604020202020204" pitchFamily="34" charset="0"/>
              </a:rPr>
            </a:br>
            <a:r>
              <a:rPr lang="zh-CN" altLang="zh-CN" b="1">
                <a:solidFill>
                  <a:srgbClr val="FFFFFF"/>
                </a:solidFill>
                <a:latin typeface="Arial" panose="020B0604020202020204" pitchFamily="34" charset="0"/>
              </a:rPr>
              <a:t>（</a:t>
            </a:r>
            <a:r>
              <a:rPr lang="en-US" altLang="zh-CN" b="1">
                <a:solidFill>
                  <a:srgbClr val="FFFFFF"/>
                </a:solidFill>
                <a:latin typeface="Arial" panose="020B0604020202020204" pitchFamily="34" charset="0"/>
              </a:rPr>
              <a:t>2</a:t>
            </a:r>
            <a:r>
              <a:rPr lang="zh-CN" altLang="zh-CN" b="1">
                <a:solidFill>
                  <a:srgbClr val="FFFFFF"/>
                </a:solidFill>
                <a:latin typeface="Arial" panose="020B0604020202020204" pitchFamily="34" charset="0"/>
              </a:rPr>
              <a:t>）每次收入</a:t>
            </a:r>
            <a:r>
              <a:rPr lang="en-US" altLang="zh-CN" b="1">
                <a:solidFill>
                  <a:srgbClr val="002060"/>
                </a:solidFill>
                <a:latin typeface="Arial" panose="020B0604020202020204" pitchFamily="34" charset="0"/>
              </a:rPr>
              <a:t>4000</a:t>
            </a:r>
            <a:r>
              <a:rPr lang="zh-CN" altLang="zh-CN" b="1">
                <a:solidFill>
                  <a:srgbClr val="002060"/>
                </a:solidFill>
                <a:latin typeface="Arial" panose="020B0604020202020204" pitchFamily="34" charset="0"/>
              </a:rPr>
              <a:t>元以上</a:t>
            </a:r>
            <a:r>
              <a:rPr lang="zh-CN" altLang="zh-CN" b="1">
                <a:solidFill>
                  <a:srgbClr val="FFFFFF"/>
                </a:solidFill>
                <a:latin typeface="Arial" panose="020B0604020202020204" pitchFamily="34" charset="0"/>
              </a:rPr>
              <a:t>的，预扣预缴税额＝收入×（</a:t>
            </a:r>
            <a:r>
              <a:rPr lang="en-US" altLang="zh-CN" b="1">
                <a:solidFill>
                  <a:srgbClr val="FFFFFF"/>
                </a:solidFill>
                <a:latin typeface="Arial" panose="020B0604020202020204" pitchFamily="34" charset="0"/>
              </a:rPr>
              <a:t>1</a:t>
            </a:r>
            <a:r>
              <a:rPr lang="zh-CN" altLang="zh-CN" b="1">
                <a:solidFill>
                  <a:srgbClr val="FFFFFF"/>
                </a:solidFill>
                <a:latin typeface="Arial" panose="020B0604020202020204" pitchFamily="34" charset="0"/>
              </a:rPr>
              <a:t>－</a:t>
            </a:r>
            <a:r>
              <a:rPr lang="en-US" altLang="zh-CN" b="1">
                <a:solidFill>
                  <a:srgbClr val="002060"/>
                </a:solidFill>
                <a:latin typeface="Arial" panose="020B0604020202020204" pitchFamily="34" charset="0"/>
              </a:rPr>
              <a:t>20%</a:t>
            </a:r>
            <a:r>
              <a:rPr lang="zh-CN" altLang="zh-CN" b="1">
                <a:solidFill>
                  <a:srgbClr val="FFFFFF"/>
                </a:solidFill>
                <a:latin typeface="Arial" panose="020B0604020202020204" pitchFamily="34" charset="0"/>
              </a:rPr>
              <a:t>）×预扣率（</a:t>
            </a:r>
            <a:r>
              <a:rPr lang="en-US" altLang="zh-CN" b="1">
                <a:solidFill>
                  <a:srgbClr val="FFFFFF"/>
                </a:solidFill>
                <a:latin typeface="Arial" panose="020B0604020202020204" pitchFamily="34" charset="0"/>
              </a:rPr>
              <a:t>3</a:t>
            </a:r>
            <a:r>
              <a:rPr lang="zh-CN" altLang="zh-CN" b="1">
                <a:solidFill>
                  <a:srgbClr val="FFFFFF"/>
                </a:solidFill>
                <a:latin typeface="Arial" panose="020B0604020202020204" pitchFamily="34" charset="0"/>
              </a:rPr>
              <a:t>档）</a:t>
            </a:r>
            <a:endParaRPr lang="zh-CN" altLang="en-US" b="1">
              <a:solidFill>
                <a:srgbClr val="FFFFFF"/>
              </a:solidFill>
              <a:latin typeface="Arial" panose="020B0604020202020204" pitchFamily="34" charset="0"/>
            </a:endParaRPr>
          </a:p>
        </p:txBody>
      </p:sp>
      <p:sp>
        <p:nvSpPr>
          <p:cNvPr id="268300" name="Text Box 12"/>
          <p:cNvSpPr txBox="1">
            <a:spLocks noChangeArrowheads="1"/>
          </p:cNvSpPr>
          <p:nvPr/>
        </p:nvSpPr>
        <p:spPr bwMode="auto">
          <a:xfrm>
            <a:off x="261938" y="2852738"/>
            <a:ext cx="11522075" cy="3415030"/>
          </a:xfrm>
          <a:prstGeom prst="rect">
            <a:avLst/>
          </a:prstGeom>
          <a:noFill/>
          <a:ln w="9525">
            <a:noFill/>
            <a:miter lim="800000"/>
          </a:ln>
        </p:spPr>
        <p:txBody>
          <a:bodyPr>
            <a:spAutoFit/>
          </a:bodyPr>
          <a:lstStyle/>
          <a:p>
            <a:pPr>
              <a:spcBef>
                <a:spcPct val="50000"/>
              </a:spcBef>
            </a:pPr>
            <a:r>
              <a:rPr lang="zh-CN" altLang="en-US" b="1"/>
              <a:t>例题</a:t>
            </a:r>
            <a:r>
              <a:rPr lang="en-US" altLang="zh-CN" b="1"/>
              <a:t>3</a:t>
            </a:r>
            <a:r>
              <a:rPr lang="zh-CN" altLang="en-US"/>
              <a:t>：高校教师张某</a:t>
            </a:r>
            <a:r>
              <a:rPr lang="en-US" altLang="zh-CN"/>
              <a:t>2021</a:t>
            </a:r>
            <a:r>
              <a:rPr lang="zh-CN" altLang="en-US"/>
              <a:t>年</a:t>
            </a:r>
            <a:r>
              <a:rPr lang="en-US" altLang="zh-CN"/>
              <a:t>2</a:t>
            </a:r>
            <a:r>
              <a:rPr lang="zh-CN" altLang="en-US"/>
              <a:t>月在校外考证培训机构开展教学培训，每次</a:t>
            </a:r>
            <a:r>
              <a:rPr lang="en-US" altLang="zh-CN"/>
              <a:t>300</a:t>
            </a:r>
            <a:r>
              <a:rPr lang="zh-CN" altLang="en-US"/>
              <a:t>元，当月共</a:t>
            </a:r>
            <a:r>
              <a:rPr lang="en-US" altLang="zh-CN"/>
              <a:t>5</a:t>
            </a:r>
            <a:r>
              <a:rPr lang="zh-CN" altLang="en-US"/>
              <a:t>次培训。另在教育网络资源平台录制教学视频，获得一次性报酬</a:t>
            </a:r>
            <a:r>
              <a:rPr lang="en-US" altLang="zh-CN"/>
              <a:t>8000</a:t>
            </a:r>
            <a:r>
              <a:rPr lang="zh-CN" altLang="en-US"/>
              <a:t>元。计算张某</a:t>
            </a:r>
            <a:r>
              <a:rPr lang="en-US" altLang="zh-CN"/>
              <a:t>2</a:t>
            </a:r>
            <a:r>
              <a:rPr lang="zh-CN" altLang="en-US"/>
              <a:t>月有关劳务报酬所得应预扣预缴税额。</a:t>
            </a:r>
          </a:p>
          <a:p>
            <a:pPr>
              <a:spcBef>
                <a:spcPct val="50000"/>
              </a:spcBef>
            </a:pPr>
            <a:endParaRPr lang="zh-CN" altLang="en-US"/>
          </a:p>
          <a:p>
            <a:r>
              <a:rPr lang="zh-CN" altLang="en-US"/>
              <a:t>校外教学培训应纳税所得额</a:t>
            </a:r>
            <a:r>
              <a:rPr lang="en-US" altLang="zh-CN"/>
              <a:t>=300×5</a:t>
            </a:r>
            <a:r>
              <a:rPr lang="zh-CN" altLang="en-US"/>
              <a:t>－</a:t>
            </a:r>
            <a:r>
              <a:rPr lang="en-US" altLang="zh-CN"/>
              <a:t>800=700</a:t>
            </a:r>
            <a:r>
              <a:rPr lang="zh-CN" altLang="en-US"/>
              <a:t>，应预扣预缴税额</a:t>
            </a:r>
            <a:r>
              <a:rPr lang="en-US" altLang="zh-CN"/>
              <a:t>=700×20%=140</a:t>
            </a:r>
            <a:r>
              <a:rPr lang="zh-CN" altLang="en-US"/>
              <a:t>（元）</a:t>
            </a:r>
          </a:p>
          <a:p>
            <a:pPr>
              <a:spcBef>
                <a:spcPct val="50000"/>
              </a:spcBef>
            </a:pPr>
            <a:r>
              <a:rPr lang="zh-CN" altLang="en-US"/>
              <a:t>发布教学资源应纳税所得额</a:t>
            </a:r>
            <a:r>
              <a:rPr lang="en-US" altLang="zh-CN"/>
              <a:t>=8000×</a:t>
            </a:r>
            <a:r>
              <a:rPr lang="zh-CN" altLang="en-US"/>
              <a:t>（ </a:t>
            </a:r>
            <a:r>
              <a:rPr lang="en-US" altLang="zh-CN"/>
              <a:t>1</a:t>
            </a:r>
            <a:r>
              <a:rPr lang="zh-CN" altLang="en-US"/>
              <a:t>－</a:t>
            </a:r>
            <a:r>
              <a:rPr lang="en-US" altLang="zh-CN"/>
              <a:t>20%</a:t>
            </a:r>
            <a:r>
              <a:rPr lang="zh-CN" altLang="en-US"/>
              <a:t> ）</a:t>
            </a:r>
            <a:r>
              <a:rPr lang="en-US" altLang="zh-CN"/>
              <a:t>=6400</a:t>
            </a:r>
            <a:r>
              <a:rPr lang="zh-CN" altLang="en-US"/>
              <a:t>，即应预扣预缴税额</a:t>
            </a:r>
            <a:r>
              <a:rPr lang="en-US" altLang="zh-CN"/>
              <a:t>=6400×20%=1280</a:t>
            </a:r>
            <a:r>
              <a:rPr lang="zh-CN" altLang="en-US"/>
              <a:t>（元）</a:t>
            </a:r>
          </a:p>
          <a:p>
            <a:pPr>
              <a:spcBef>
                <a:spcPct val="50000"/>
              </a:spcBef>
            </a:pPr>
            <a:r>
              <a:rPr lang="zh-CN" altLang="en-US"/>
              <a:t>张某</a:t>
            </a:r>
            <a:r>
              <a:rPr lang="en-US" altLang="zh-CN"/>
              <a:t>2</a:t>
            </a:r>
            <a:r>
              <a:rPr lang="zh-CN" altLang="en-US"/>
              <a:t>月劳务报酬所得预扣预缴税额</a:t>
            </a:r>
            <a:r>
              <a:rPr lang="en-US" altLang="zh-CN"/>
              <a:t>=140+1280=1420</a:t>
            </a:r>
            <a:r>
              <a:rPr lang="zh-CN" altLang="en-US"/>
              <a:t>（元）</a:t>
            </a:r>
          </a:p>
          <a:p>
            <a:pPr>
              <a:spcBef>
                <a:spcPct val="50000"/>
              </a:spcBef>
            </a:pPr>
            <a:endParaRPr lang="zh-CN" altLang="en-US"/>
          </a:p>
          <a:p>
            <a:pPr>
              <a:spcBef>
                <a:spcPct val="50000"/>
              </a:spcBef>
            </a:pPr>
            <a:r>
              <a:rPr lang="zh-CN" altLang="en-US" b="1">
                <a:solidFill>
                  <a:srgbClr val="FF0000"/>
                </a:solidFill>
                <a:ea typeface="黑体" panose="02010609060101010101" charset="-122"/>
              </a:rPr>
              <a:t>注意：切勿混淆工资薪金累计预扣法</a:t>
            </a:r>
          </a:p>
          <a:p>
            <a:pPr>
              <a:spcBef>
                <a:spcPct val="50000"/>
              </a:spcBef>
            </a:pPr>
            <a:r>
              <a:rPr lang="zh-CN" altLang="en-US"/>
              <a:t> </a:t>
            </a:r>
          </a:p>
        </p:txBody>
      </p:sp>
      <p:pic>
        <p:nvPicPr>
          <p:cNvPr id="216084" name="Picture 20" descr="1"/>
          <p:cNvPicPr>
            <a:picLocks noChangeAspect="1" noChangeArrowheads="1"/>
          </p:cNvPicPr>
          <p:nvPr/>
        </p:nvPicPr>
        <p:blipFill>
          <a:blip r:embed="rId3" cstate="print"/>
          <a:srcRect/>
          <a:stretch>
            <a:fillRect/>
          </a:stretch>
        </p:blipFill>
        <p:spPr bwMode="auto">
          <a:xfrm>
            <a:off x="6096000" y="4724400"/>
            <a:ext cx="6094413" cy="19431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8300">
                                            <p:txEl>
                                              <p:pRg st="0" end="0"/>
                                            </p:txEl>
                                          </p:spTgt>
                                        </p:tgtEl>
                                        <p:attrNameLst>
                                          <p:attrName>style.visibility</p:attrName>
                                        </p:attrNameLst>
                                      </p:cBhvr>
                                      <p:to>
                                        <p:strVal val="visible"/>
                                      </p:to>
                                    </p:set>
                                    <p:animEffect transition="in" filter="blinds(horizontal)">
                                      <p:cBhvr>
                                        <p:cTn id="17" dur="500"/>
                                        <p:tgtEl>
                                          <p:spTgt spid="26830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16084"/>
                                        </p:tgtEl>
                                        <p:attrNameLst>
                                          <p:attrName>style.visibility</p:attrName>
                                        </p:attrNameLst>
                                      </p:cBhvr>
                                      <p:to>
                                        <p:strVal val="visible"/>
                                      </p:to>
                                    </p:set>
                                    <p:animEffect transition="in" filter="blinds(horizontal)">
                                      <p:cBhvr>
                                        <p:cTn id="22" dur="500"/>
                                        <p:tgtEl>
                                          <p:spTgt spid="21608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68300">
                                            <p:txEl>
                                              <p:pRg st="2" end="2"/>
                                            </p:txEl>
                                          </p:spTgt>
                                        </p:tgtEl>
                                        <p:attrNameLst>
                                          <p:attrName>style.visibility</p:attrName>
                                        </p:attrNameLst>
                                      </p:cBhvr>
                                      <p:to>
                                        <p:strVal val="visible"/>
                                      </p:to>
                                    </p:set>
                                    <p:animEffect transition="in" filter="blinds(horizontal)">
                                      <p:cBhvr>
                                        <p:cTn id="27" dur="500"/>
                                        <p:tgtEl>
                                          <p:spTgt spid="268300">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68300">
                                            <p:txEl>
                                              <p:pRg st="3" end="3"/>
                                            </p:txEl>
                                          </p:spTgt>
                                        </p:tgtEl>
                                        <p:attrNameLst>
                                          <p:attrName>style.visibility</p:attrName>
                                        </p:attrNameLst>
                                      </p:cBhvr>
                                      <p:to>
                                        <p:strVal val="visible"/>
                                      </p:to>
                                    </p:set>
                                    <p:animEffect transition="in" filter="blinds(horizontal)">
                                      <p:cBhvr>
                                        <p:cTn id="32" dur="500"/>
                                        <p:tgtEl>
                                          <p:spTgt spid="268300">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68300">
                                            <p:txEl>
                                              <p:pRg st="4" end="4"/>
                                            </p:txEl>
                                          </p:spTgt>
                                        </p:tgtEl>
                                        <p:attrNameLst>
                                          <p:attrName>style.visibility</p:attrName>
                                        </p:attrNameLst>
                                      </p:cBhvr>
                                      <p:to>
                                        <p:strVal val="visible"/>
                                      </p:to>
                                    </p:set>
                                    <p:animEffect transition="in" filter="blinds(horizontal)">
                                      <p:cBhvr>
                                        <p:cTn id="37" dur="500"/>
                                        <p:tgtEl>
                                          <p:spTgt spid="268300">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68300">
                                            <p:txEl>
                                              <p:pRg st="6" end="6"/>
                                            </p:txEl>
                                          </p:spTgt>
                                        </p:tgtEl>
                                        <p:attrNameLst>
                                          <p:attrName>style.visibility</p:attrName>
                                        </p:attrNameLst>
                                      </p:cBhvr>
                                      <p:to>
                                        <p:strVal val="visible"/>
                                      </p:to>
                                    </p:set>
                                    <p:animEffect transition="in" filter="blinds(horizontal)">
                                      <p:cBhvr>
                                        <p:cTn id="42" dur="500"/>
                                        <p:tgtEl>
                                          <p:spTgt spid="268300">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68300">
                                            <p:txEl>
                                              <p:pRg st="7" end="7"/>
                                            </p:txEl>
                                          </p:spTgt>
                                        </p:tgtEl>
                                        <p:attrNameLst>
                                          <p:attrName>style.visibility</p:attrName>
                                        </p:attrNameLst>
                                      </p:cBhvr>
                                      <p:to>
                                        <p:strVal val="visible"/>
                                      </p:to>
                                    </p:set>
                                    <p:animEffect transition="in" filter="blinds(horizontal)">
                                      <p:cBhvr>
                                        <p:cTn id="47" dur="500"/>
                                        <p:tgtEl>
                                          <p:spTgt spid="26830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9617" name="组合 3"/>
          <p:cNvGrpSpPr/>
          <p:nvPr/>
        </p:nvGrpSpPr>
        <p:grpSpPr bwMode="auto">
          <a:xfrm>
            <a:off x="-28575" y="0"/>
            <a:ext cx="12218988" cy="1022350"/>
            <a:chOff x="-28575" y="3703045"/>
            <a:chExt cx="12316469" cy="1022099"/>
          </a:xfrm>
        </p:grpSpPr>
        <p:sp>
          <p:nvSpPr>
            <p:cNvPr id="5" name="矩形 4"/>
            <p:cNvSpPr/>
            <p:nvPr/>
          </p:nvSpPr>
          <p:spPr>
            <a:xfrm>
              <a:off x="5061550" y="4096648"/>
              <a:ext cx="7226344" cy="628496"/>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3"/>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39618"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39619" name="Group 55"/>
          <p:cNvGrpSpPr/>
          <p:nvPr/>
        </p:nvGrpSpPr>
        <p:grpSpPr bwMode="auto">
          <a:xfrm>
            <a:off x="2998788" y="117475"/>
            <a:ext cx="4970462" cy="566738"/>
            <a:chOff x="2465" y="76"/>
            <a:chExt cx="1535" cy="357"/>
          </a:xfrm>
        </p:grpSpPr>
        <p:grpSp>
          <p:nvGrpSpPr>
            <p:cNvPr id="46"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39624"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五、个人所得税应纳税额的计算</a:t>
              </a:r>
            </a:p>
          </p:txBody>
        </p:sp>
      </p:grpSp>
      <p:sp>
        <p:nvSpPr>
          <p:cNvPr id="2" name="流程图: 可选过程 1"/>
          <p:cNvSpPr/>
          <p:nvPr/>
        </p:nvSpPr>
        <p:spPr>
          <a:xfrm>
            <a:off x="477838" y="908050"/>
            <a:ext cx="2871787" cy="51593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solidFill>
                  <a:srgbClr val="002060"/>
                </a:solidFill>
              </a:rPr>
              <a:t>综合所得的应纳税额</a:t>
            </a:r>
          </a:p>
        </p:txBody>
      </p:sp>
      <p:sp>
        <p:nvSpPr>
          <p:cNvPr id="9" name="矩形: 圆角 8"/>
          <p:cNvSpPr/>
          <p:nvPr/>
        </p:nvSpPr>
        <p:spPr>
          <a:xfrm>
            <a:off x="261938" y="1557338"/>
            <a:ext cx="8858250" cy="1079500"/>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zh-CN" altLang="en-US" b="1" dirty="0">
                <a:solidFill>
                  <a:srgbClr val="FF0000"/>
                </a:solidFill>
                <a:latin typeface="Arial" panose="020B0604020202020204" pitchFamily="34" charset="0"/>
              </a:rPr>
              <a:t>③稿酬所得：</a:t>
            </a:r>
            <a:endParaRPr lang="en-US" altLang="zh-CN" b="1" dirty="0">
              <a:solidFill>
                <a:srgbClr val="FF0000"/>
              </a:solidFill>
              <a:latin typeface="Arial" panose="020B0604020202020204" pitchFamily="34" charset="0"/>
            </a:endParaRPr>
          </a:p>
          <a:p>
            <a:pPr>
              <a:defRPr/>
            </a:pPr>
            <a:r>
              <a:rPr lang="zh-CN" altLang="zh-CN" b="1" dirty="0">
                <a:solidFill>
                  <a:srgbClr val="FFFFFF"/>
                </a:solidFill>
                <a:latin typeface="Arial" panose="020B0604020202020204" pitchFamily="34" charset="0"/>
              </a:rPr>
              <a:t>（</a:t>
            </a:r>
            <a:r>
              <a:rPr lang="en-US" altLang="zh-CN" b="1" dirty="0">
                <a:solidFill>
                  <a:srgbClr val="FFFFFF"/>
                </a:solidFill>
                <a:latin typeface="Arial" panose="020B0604020202020204" pitchFamily="34" charset="0"/>
              </a:rPr>
              <a:t>1</a:t>
            </a:r>
            <a:r>
              <a:rPr lang="zh-CN" altLang="zh-CN" b="1" dirty="0">
                <a:solidFill>
                  <a:srgbClr val="FFFFFF"/>
                </a:solidFill>
                <a:latin typeface="Arial" panose="020B0604020202020204" pitchFamily="34" charset="0"/>
              </a:rPr>
              <a:t>）每次收入</a:t>
            </a:r>
            <a:r>
              <a:rPr lang="zh-CN" altLang="zh-CN" b="1" dirty="0">
                <a:solidFill>
                  <a:srgbClr val="002060"/>
                </a:solidFill>
                <a:latin typeface="Arial" panose="020B0604020202020204" pitchFamily="34" charset="0"/>
              </a:rPr>
              <a:t>不超过</a:t>
            </a:r>
            <a:r>
              <a:rPr lang="en-US" altLang="zh-CN" b="1" dirty="0">
                <a:solidFill>
                  <a:srgbClr val="002060"/>
                </a:solidFill>
                <a:latin typeface="Arial" panose="020B0604020202020204" pitchFamily="34" charset="0"/>
              </a:rPr>
              <a:t>4000</a:t>
            </a:r>
            <a:r>
              <a:rPr lang="zh-CN" altLang="zh-CN" b="1" dirty="0">
                <a:solidFill>
                  <a:srgbClr val="FFFFFF"/>
                </a:solidFill>
                <a:latin typeface="Arial" panose="020B0604020202020204" pitchFamily="34" charset="0"/>
              </a:rPr>
              <a:t>元的，预扣预缴税额＝（收入－</a:t>
            </a:r>
            <a:r>
              <a:rPr lang="en-US" altLang="zh-CN" b="1" dirty="0">
                <a:solidFill>
                  <a:srgbClr val="002060"/>
                </a:solidFill>
                <a:latin typeface="Arial" panose="020B0604020202020204" pitchFamily="34" charset="0"/>
              </a:rPr>
              <a:t>800</a:t>
            </a:r>
            <a:r>
              <a:rPr lang="zh-CN" altLang="zh-CN" b="1" dirty="0">
                <a:solidFill>
                  <a:srgbClr val="FFFFFF"/>
                </a:solidFill>
                <a:latin typeface="Arial" panose="020B0604020202020204" pitchFamily="34" charset="0"/>
              </a:rPr>
              <a:t>）×</a:t>
            </a:r>
            <a:r>
              <a:rPr lang="en-US" altLang="zh-CN" b="1" dirty="0">
                <a:solidFill>
                  <a:srgbClr val="002060"/>
                </a:solidFill>
                <a:latin typeface="Arial" panose="020B0604020202020204" pitchFamily="34" charset="0"/>
              </a:rPr>
              <a:t>70%</a:t>
            </a:r>
            <a:r>
              <a:rPr lang="zh-CN" altLang="zh-CN" b="1" dirty="0">
                <a:solidFill>
                  <a:srgbClr val="FFFFFF"/>
                </a:solidFill>
                <a:latin typeface="Arial" panose="020B0604020202020204" pitchFamily="34" charset="0"/>
              </a:rPr>
              <a:t>×</a:t>
            </a:r>
            <a:r>
              <a:rPr lang="en-US" altLang="zh-CN" b="1" dirty="0">
                <a:solidFill>
                  <a:srgbClr val="FFFFFF"/>
                </a:solidFill>
                <a:latin typeface="Arial" panose="020B0604020202020204" pitchFamily="34" charset="0"/>
              </a:rPr>
              <a:t>20% </a:t>
            </a:r>
            <a:br>
              <a:rPr lang="en-US" altLang="zh-CN" b="1" dirty="0">
                <a:solidFill>
                  <a:srgbClr val="FFFFFF"/>
                </a:solidFill>
                <a:latin typeface="Arial" panose="020B0604020202020204" pitchFamily="34" charset="0"/>
              </a:rPr>
            </a:br>
            <a:r>
              <a:rPr lang="zh-CN" altLang="zh-CN" b="1" dirty="0">
                <a:solidFill>
                  <a:srgbClr val="FFFFFF"/>
                </a:solidFill>
                <a:latin typeface="Arial" panose="020B0604020202020204" pitchFamily="34" charset="0"/>
              </a:rPr>
              <a:t>（</a:t>
            </a:r>
            <a:r>
              <a:rPr lang="en-US" altLang="zh-CN" b="1" dirty="0">
                <a:solidFill>
                  <a:srgbClr val="FFFFFF"/>
                </a:solidFill>
                <a:latin typeface="Arial" panose="020B0604020202020204" pitchFamily="34" charset="0"/>
              </a:rPr>
              <a:t>2</a:t>
            </a:r>
            <a:r>
              <a:rPr lang="zh-CN" altLang="zh-CN" b="1" dirty="0">
                <a:solidFill>
                  <a:srgbClr val="FFFFFF"/>
                </a:solidFill>
                <a:latin typeface="Arial" panose="020B0604020202020204" pitchFamily="34" charset="0"/>
              </a:rPr>
              <a:t>）每次收入</a:t>
            </a:r>
            <a:r>
              <a:rPr lang="en-US" altLang="zh-CN" b="1" dirty="0">
                <a:solidFill>
                  <a:srgbClr val="002060"/>
                </a:solidFill>
                <a:latin typeface="Arial" panose="020B0604020202020204" pitchFamily="34" charset="0"/>
              </a:rPr>
              <a:t>4000</a:t>
            </a:r>
            <a:r>
              <a:rPr lang="zh-CN" altLang="zh-CN" b="1" dirty="0">
                <a:solidFill>
                  <a:srgbClr val="002060"/>
                </a:solidFill>
                <a:latin typeface="Arial" panose="020B0604020202020204" pitchFamily="34" charset="0"/>
              </a:rPr>
              <a:t>元以上</a:t>
            </a:r>
            <a:r>
              <a:rPr lang="zh-CN" altLang="zh-CN" b="1" dirty="0">
                <a:solidFill>
                  <a:srgbClr val="FFFFFF"/>
                </a:solidFill>
                <a:latin typeface="Arial" panose="020B0604020202020204" pitchFamily="34" charset="0"/>
              </a:rPr>
              <a:t>的，预扣预缴税额＝收入×（</a:t>
            </a:r>
            <a:r>
              <a:rPr lang="en-US" altLang="zh-CN" b="1" dirty="0">
                <a:solidFill>
                  <a:srgbClr val="FFFFFF"/>
                </a:solidFill>
                <a:latin typeface="Arial" panose="020B0604020202020204" pitchFamily="34" charset="0"/>
              </a:rPr>
              <a:t>1</a:t>
            </a:r>
            <a:r>
              <a:rPr lang="zh-CN" altLang="zh-CN" b="1" dirty="0">
                <a:solidFill>
                  <a:srgbClr val="FFFFFF"/>
                </a:solidFill>
                <a:latin typeface="Arial" panose="020B0604020202020204" pitchFamily="34" charset="0"/>
              </a:rPr>
              <a:t>－</a:t>
            </a:r>
            <a:r>
              <a:rPr lang="en-US" altLang="zh-CN" b="1" dirty="0">
                <a:solidFill>
                  <a:srgbClr val="002060"/>
                </a:solidFill>
                <a:latin typeface="Arial" panose="020B0604020202020204" pitchFamily="34" charset="0"/>
              </a:rPr>
              <a:t>20%</a:t>
            </a:r>
            <a:r>
              <a:rPr lang="zh-CN" altLang="zh-CN" b="1" dirty="0">
                <a:solidFill>
                  <a:srgbClr val="FFFFFF"/>
                </a:solidFill>
                <a:latin typeface="Arial" panose="020B0604020202020204" pitchFamily="34" charset="0"/>
              </a:rPr>
              <a:t>）×</a:t>
            </a:r>
            <a:r>
              <a:rPr lang="en-US" altLang="zh-CN" b="1" dirty="0">
                <a:solidFill>
                  <a:srgbClr val="002060"/>
                </a:solidFill>
                <a:latin typeface="Arial" panose="020B0604020202020204" pitchFamily="34" charset="0"/>
              </a:rPr>
              <a:t>70%</a:t>
            </a:r>
            <a:r>
              <a:rPr lang="zh-CN" altLang="zh-CN" b="1" dirty="0">
                <a:solidFill>
                  <a:srgbClr val="FFFFFF"/>
                </a:solidFill>
                <a:latin typeface="Arial" panose="020B0604020202020204" pitchFamily="34" charset="0"/>
              </a:rPr>
              <a:t>×</a:t>
            </a:r>
            <a:r>
              <a:rPr lang="en-US" altLang="zh-CN" b="1" dirty="0">
                <a:solidFill>
                  <a:srgbClr val="FFFFFF"/>
                </a:solidFill>
                <a:latin typeface="Arial" panose="020B0604020202020204" pitchFamily="34" charset="0"/>
              </a:rPr>
              <a:t>20%</a:t>
            </a:r>
            <a:r>
              <a:rPr lang="en-US" altLang="zh-CN" dirty="0">
                <a:solidFill>
                  <a:schemeClr val="tx1"/>
                </a:solidFill>
                <a:latin typeface="Arial" panose="020B0604020202020204" pitchFamily="34" charset="0"/>
              </a:rPr>
              <a:t> </a:t>
            </a:r>
          </a:p>
        </p:txBody>
      </p:sp>
      <p:sp>
        <p:nvSpPr>
          <p:cNvPr id="268300" name="Text Box 12"/>
          <p:cNvSpPr txBox="1">
            <a:spLocks noChangeArrowheads="1"/>
          </p:cNvSpPr>
          <p:nvPr/>
        </p:nvSpPr>
        <p:spPr bwMode="auto">
          <a:xfrm>
            <a:off x="236538" y="2786063"/>
            <a:ext cx="11522075" cy="3553460"/>
          </a:xfrm>
          <a:prstGeom prst="rect">
            <a:avLst/>
          </a:prstGeom>
          <a:noFill/>
          <a:ln w="9525">
            <a:noFill/>
            <a:miter lim="800000"/>
          </a:ln>
        </p:spPr>
        <p:txBody>
          <a:bodyPr>
            <a:spAutoFit/>
          </a:bodyPr>
          <a:lstStyle/>
          <a:p>
            <a:pPr>
              <a:spcBef>
                <a:spcPct val="50000"/>
              </a:spcBef>
            </a:pPr>
            <a:r>
              <a:rPr lang="zh-CN" altLang="en-US" b="1"/>
              <a:t>例题</a:t>
            </a:r>
            <a:r>
              <a:rPr lang="en-US" altLang="zh-CN" b="1"/>
              <a:t>4</a:t>
            </a:r>
            <a:r>
              <a:rPr lang="zh-CN" altLang="en-US"/>
              <a:t>：知名小说家韩某</a:t>
            </a:r>
            <a:r>
              <a:rPr lang="en-US" altLang="zh-CN"/>
              <a:t>2021</a:t>
            </a:r>
            <a:r>
              <a:rPr lang="zh-CN" altLang="en-US"/>
              <a:t>年</a:t>
            </a:r>
            <a:r>
              <a:rPr lang="en-US" altLang="zh-CN"/>
              <a:t>4</a:t>
            </a:r>
            <a:r>
              <a:rPr lang="zh-CN" altLang="en-US"/>
              <a:t>月发表最新科幻小说，获得出版社支付版权稿费收入</a:t>
            </a:r>
            <a:r>
              <a:rPr lang="en-US" altLang="zh-CN"/>
              <a:t>60000</a:t>
            </a:r>
            <a:r>
              <a:rPr lang="zh-CN" altLang="en-US"/>
              <a:t>元。另在国家级科幻杂志刊登发表一篇科学论文，获得稿费收入</a:t>
            </a:r>
            <a:r>
              <a:rPr lang="en-US" altLang="zh-CN"/>
              <a:t>3000</a:t>
            </a:r>
            <a:r>
              <a:rPr lang="zh-CN" altLang="en-US"/>
              <a:t>元。计算韩某</a:t>
            </a:r>
            <a:r>
              <a:rPr lang="en-US" altLang="zh-CN"/>
              <a:t>4</a:t>
            </a:r>
            <a:r>
              <a:rPr lang="zh-CN" altLang="en-US"/>
              <a:t>月有关劳务报酬所得应预扣预缴税额。</a:t>
            </a:r>
            <a:endParaRPr lang="en-US" altLang="zh-CN"/>
          </a:p>
          <a:p>
            <a:pPr>
              <a:spcBef>
                <a:spcPct val="50000"/>
              </a:spcBef>
            </a:pPr>
            <a:endParaRPr lang="en-US" altLang="zh-CN"/>
          </a:p>
          <a:p>
            <a:pPr>
              <a:spcBef>
                <a:spcPct val="50000"/>
              </a:spcBef>
            </a:pPr>
            <a:r>
              <a:rPr lang="zh-CN" altLang="en-US"/>
              <a:t>发表小说版权稿费收入应纳税所得额</a:t>
            </a:r>
            <a:r>
              <a:rPr lang="en-US" altLang="zh-CN"/>
              <a:t>=60000 ×</a:t>
            </a:r>
            <a:r>
              <a:rPr lang="zh-CN" altLang="en-US"/>
              <a:t> （ </a:t>
            </a:r>
            <a:r>
              <a:rPr lang="en-US" altLang="zh-CN"/>
              <a:t>1</a:t>
            </a:r>
            <a:r>
              <a:rPr lang="zh-CN" altLang="en-US"/>
              <a:t>－</a:t>
            </a:r>
            <a:r>
              <a:rPr lang="en-US" altLang="zh-CN"/>
              <a:t>20%</a:t>
            </a:r>
            <a:r>
              <a:rPr lang="zh-CN" altLang="en-US"/>
              <a:t> ）</a:t>
            </a:r>
            <a:r>
              <a:rPr lang="en-US" altLang="zh-CN"/>
              <a:t> ×70%=33600</a:t>
            </a:r>
            <a:r>
              <a:rPr lang="zh-CN" altLang="en-US"/>
              <a:t>（元）</a:t>
            </a:r>
            <a:endParaRPr lang="en-US" altLang="zh-CN"/>
          </a:p>
          <a:p>
            <a:pPr>
              <a:spcBef>
                <a:spcPct val="50000"/>
              </a:spcBef>
            </a:pPr>
            <a:r>
              <a:rPr lang="zh-CN" altLang="en-US"/>
              <a:t>应预扣预缴税额</a:t>
            </a:r>
            <a:r>
              <a:rPr lang="en-US" altLang="zh-CN"/>
              <a:t>=33600×20%=6720</a:t>
            </a:r>
            <a:r>
              <a:rPr lang="zh-CN" altLang="en-US"/>
              <a:t>（元）</a:t>
            </a:r>
            <a:endParaRPr lang="en-US" altLang="zh-CN"/>
          </a:p>
          <a:p>
            <a:pPr>
              <a:spcBef>
                <a:spcPct val="50000"/>
              </a:spcBef>
            </a:pPr>
            <a:r>
              <a:rPr lang="zh-CN" altLang="en-US"/>
              <a:t>发表论文稿费收入应纳税所得额</a:t>
            </a:r>
            <a:r>
              <a:rPr lang="en-US" altLang="zh-CN"/>
              <a:t>=</a:t>
            </a:r>
            <a:r>
              <a:rPr lang="zh-CN" altLang="en-US"/>
              <a:t>（</a:t>
            </a:r>
            <a:r>
              <a:rPr lang="en-US" altLang="zh-CN"/>
              <a:t>3000</a:t>
            </a:r>
            <a:r>
              <a:rPr lang="zh-CN" altLang="en-US"/>
              <a:t> －</a:t>
            </a:r>
            <a:r>
              <a:rPr lang="en-US" altLang="zh-CN"/>
              <a:t>800</a:t>
            </a:r>
            <a:r>
              <a:rPr lang="zh-CN" altLang="en-US"/>
              <a:t>） </a:t>
            </a:r>
            <a:r>
              <a:rPr lang="en-US" altLang="zh-CN"/>
              <a:t> ×70%=1540</a:t>
            </a:r>
            <a:r>
              <a:rPr lang="zh-CN" altLang="en-US"/>
              <a:t> （元）</a:t>
            </a:r>
            <a:endParaRPr lang="en-US" altLang="zh-CN"/>
          </a:p>
          <a:p>
            <a:pPr>
              <a:spcBef>
                <a:spcPct val="50000"/>
              </a:spcBef>
            </a:pPr>
            <a:r>
              <a:rPr lang="zh-CN" altLang="en-US"/>
              <a:t>应预扣预缴税额</a:t>
            </a:r>
            <a:r>
              <a:rPr lang="en-US" altLang="zh-CN"/>
              <a:t>=1540×20%=308</a:t>
            </a:r>
            <a:r>
              <a:rPr lang="zh-CN" altLang="en-US"/>
              <a:t>（元）</a:t>
            </a:r>
            <a:endParaRPr lang="en-US" altLang="zh-CN"/>
          </a:p>
          <a:p>
            <a:pPr>
              <a:spcBef>
                <a:spcPct val="50000"/>
              </a:spcBef>
            </a:pPr>
            <a:r>
              <a:rPr lang="zh-CN" altLang="en-US"/>
              <a:t>韩某</a:t>
            </a:r>
            <a:r>
              <a:rPr lang="en-US" altLang="zh-CN"/>
              <a:t>4</a:t>
            </a:r>
            <a:r>
              <a:rPr lang="zh-CN" altLang="en-US"/>
              <a:t>月所得预扣预缴税额</a:t>
            </a:r>
            <a:r>
              <a:rPr lang="en-US" altLang="zh-CN"/>
              <a:t>=6720+308=7028</a:t>
            </a:r>
            <a:r>
              <a:rPr lang="zh-CN" altLang="en-US"/>
              <a:t>（元）</a:t>
            </a:r>
            <a:endParaRPr lang="en-US" altLang="zh-CN"/>
          </a:p>
          <a:p>
            <a:pPr>
              <a:spcBef>
                <a:spcPct val="50000"/>
              </a:spcBef>
            </a:pPr>
            <a:endParaRPr lang="en-US" altLang="zh-CN"/>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8300">
                                            <p:txEl>
                                              <p:pRg st="0" end="0"/>
                                            </p:txEl>
                                          </p:spTgt>
                                        </p:tgtEl>
                                        <p:attrNameLst>
                                          <p:attrName>style.visibility</p:attrName>
                                        </p:attrNameLst>
                                      </p:cBhvr>
                                      <p:to>
                                        <p:strVal val="visible"/>
                                      </p:to>
                                    </p:set>
                                    <p:animEffect transition="in" filter="blinds(horizontal)">
                                      <p:cBhvr>
                                        <p:cTn id="17" dur="500"/>
                                        <p:tgtEl>
                                          <p:spTgt spid="26830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68300">
                                            <p:txEl>
                                              <p:pRg st="2" end="2"/>
                                            </p:txEl>
                                          </p:spTgt>
                                        </p:tgtEl>
                                        <p:attrNameLst>
                                          <p:attrName>style.visibility</p:attrName>
                                        </p:attrNameLst>
                                      </p:cBhvr>
                                      <p:to>
                                        <p:strVal val="visible"/>
                                      </p:to>
                                    </p:set>
                                    <p:animEffect transition="in" filter="blinds(horizontal)">
                                      <p:cBhvr>
                                        <p:cTn id="22" dur="500"/>
                                        <p:tgtEl>
                                          <p:spTgt spid="26830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68300">
                                            <p:txEl>
                                              <p:pRg st="3" end="3"/>
                                            </p:txEl>
                                          </p:spTgt>
                                        </p:tgtEl>
                                        <p:attrNameLst>
                                          <p:attrName>style.visibility</p:attrName>
                                        </p:attrNameLst>
                                      </p:cBhvr>
                                      <p:to>
                                        <p:strVal val="visible"/>
                                      </p:to>
                                    </p:set>
                                    <p:animEffect transition="in" filter="blinds(horizontal)">
                                      <p:cBhvr>
                                        <p:cTn id="27" dur="500"/>
                                        <p:tgtEl>
                                          <p:spTgt spid="268300">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68300">
                                            <p:txEl>
                                              <p:pRg st="4" end="4"/>
                                            </p:txEl>
                                          </p:spTgt>
                                        </p:tgtEl>
                                        <p:attrNameLst>
                                          <p:attrName>style.visibility</p:attrName>
                                        </p:attrNameLst>
                                      </p:cBhvr>
                                      <p:to>
                                        <p:strVal val="visible"/>
                                      </p:to>
                                    </p:set>
                                    <p:animEffect transition="in" filter="blinds(horizontal)">
                                      <p:cBhvr>
                                        <p:cTn id="32" dur="500"/>
                                        <p:tgtEl>
                                          <p:spTgt spid="268300">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68300">
                                            <p:txEl>
                                              <p:pRg st="5" end="5"/>
                                            </p:txEl>
                                          </p:spTgt>
                                        </p:tgtEl>
                                        <p:attrNameLst>
                                          <p:attrName>style.visibility</p:attrName>
                                        </p:attrNameLst>
                                      </p:cBhvr>
                                      <p:to>
                                        <p:strVal val="visible"/>
                                      </p:to>
                                    </p:set>
                                    <p:animEffect transition="in" filter="blinds(horizontal)">
                                      <p:cBhvr>
                                        <p:cTn id="37" dur="500"/>
                                        <p:tgtEl>
                                          <p:spTgt spid="268300">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68300">
                                            <p:txEl>
                                              <p:pRg st="6" end="6"/>
                                            </p:txEl>
                                          </p:spTgt>
                                        </p:tgtEl>
                                        <p:attrNameLst>
                                          <p:attrName>style.visibility</p:attrName>
                                        </p:attrNameLst>
                                      </p:cBhvr>
                                      <p:to>
                                        <p:strVal val="visible"/>
                                      </p:to>
                                    </p:set>
                                    <p:animEffect transition="in" filter="blinds(horizontal)">
                                      <p:cBhvr>
                                        <p:cTn id="42" dur="500"/>
                                        <p:tgtEl>
                                          <p:spTgt spid="26830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1665" name="组合 3"/>
          <p:cNvGrpSpPr/>
          <p:nvPr/>
        </p:nvGrpSpPr>
        <p:grpSpPr bwMode="auto">
          <a:xfrm>
            <a:off x="-28575" y="0"/>
            <a:ext cx="12218988" cy="1022350"/>
            <a:chOff x="-28575" y="3703045"/>
            <a:chExt cx="12316469" cy="1022099"/>
          </a:xfrm>
        </p:grpSpPr>
        <p:sp>
          <p:nvSpPr>
            <p:cNvPr id="5" name="矩形 4"/>
            <p:cNvSpPr/>
            <p:nvPr/>
          </p:nvSpPr>
          <p:spPr>
            <a:xfrm>
              <a:off x="5061550" y="4096648"/>
              <a:ext cx="7226344" cy="628496"/>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3"/>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41666"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41667" name="Group 55"/>
          <p:cNvGrpSpPr/>
          <p:nvPr/>
        </p:nvGrpSpPr>
        <p:grpSpPr bwMode="auto">
          <a:xfrm>
            <a:off x="2998788" y="117475"/>
            <a:ext cx="4970462" cy="566738"/>
            <a:chOff x="2465" y="76"/>
            <a:chExt cx="1535" cy="357"/>
          </a:xfrm>
        </p:grpSpPr>
        <p:grpSp>
          <p:nvGrpSpPr>
            <p:cNvPr id="8"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41672"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五、个人所得税应纳税额的计算</a:t>
              </a:r>
            </a:p>
          </p:txBody>
        </p:sp>
      </p:grpSp>
      <p:sp>
        <p:nvSpPr>
          <p:cNvPr id="2" name="流程图: 可选过程 1"/>
          <p:cNvSpPr/>
          <p:nvPr/>
        </p:nvSpPr>
        <p:spPr>
          <a:xfrm>
            <a:off x="477838" y="908050"/>
            <a:ext cx="2871787" cy="51593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solidFill>
                  <a:srgbClr val="002060"/>
                </a:solidFill>
              </a:rPr>
              <a:t>综合所得的应纳税额</a:t>
            </a:r>
          </a:p>
        </p:txBody>
      </p:sp>
      <p:sp>
        <p:nvSpPr>
          <p:cNvPr id="9" name="矩形: 圆角 8"/>
          <p:cNvSpPr/>
          <p:nvPr/>
        </p:nvSpPr>
        <p:spPr>
          <a:xfrm>
            <a:off x="261938" y="1557338"/>
            <a:ext cx="8858250" cy="1079500"/>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zh-CN" altLang="en-US" b="1" dirty="0">
                <a:solidFill>
                  <a:srgbClr val="FF0000"/>
                </a:solidFill>
              </a:rPr>
              <a:t>④特许权使用费所得</a:t>
            </a:r>
            <a:r>
              <a:rPr lang="zh-CN" altLang="en-US" b="1" dirty="0"/>
              <a:t>：</a:t>
            </a:r>
            <a:endParaRPr lang="en-US" altLang="zh-CN" b="1" dirty="0"/>
          </a:p>
          <a:p>
            <a:pPr>
              <a:defRPr/>
            </a:pPr>
            <a:r>
              <a:rPr lang="zh-CN" altLang="zh-CN" b="1" dirty="0"/>
              <a:t>（</a:t>
            </a:r>
            <a:r>
              <a:rPr lang="en-US" altLang="zh-CN" b="1" dirty="0"/>
              <a:t>1</a:t>
            </a:r>
            <a:r>
              <a:rPr lang="zh-CN" altLang="zh-CN" b="1" dirty="0"/>
              <a:t>）每次收入</a:t>
            </a:r>
            <a:r>
              <a:rPr lang="zh-CN" altLang="zh-CN" b="1" dirty="0">
                <a:solidFill>
                  <a:srgbClr val="002060"/>
                </a:solidFill>
              </a:rPr>
              <a:t>不超过</a:t>
            </a:r>
            <a:r>
              <a:rPr lang="en-US" altLang="zh-CN" b="1" dirty="0">
                <a:solidFill>
                  <a:srgbClr val="002060"/>
                </a:solidFill>
              </a:rPr>
              <a:t>4000</a:t>
            </a:r>
            <a:r>
              <a:rPr lang="zh-CN" altLang="zh-CN" b="1" dirty="0"/>
              <a:t>元的，预扣预缴税额＝（收入－</a:t>
            </a:r>
            <a:r>
              <a:rPr lang="en-US" altLang="zh-CN" b="1" dirty="0">
                <a:solidFill>
                  <a:srgbClr val="002060"/>
                </a:solidFill>
              </a:rPr>
              <a:t>800</a:t>
            </a:r>
            <a:r>
              <a:rPr lang="zh-CN" altLang="zh-CN" b="1" dirty="0"/>
              <a:t>）×</a:t>
            </a:r>
            <a:r>
              <a:rPr lang="en-US" altLang="zh-CN" b="1" dirty="0"/>
              <a:t>20% </a:t>
            </a:r>
            <a:br>
              <a:rPr lang="en-US" altLang="zh-CN" b="1" dirty="0"/>
            </a:br>
            <a:r>
              <a:rPr lang="zh-CN" altLang="zh-CN" b="1" dirty="0"/>
              <a:t>（</a:t>
            </a:r>
            <a:r>
              <a:rPr lang="en-US" altLang="zh-CN" b="1" dirty="0"/>
              <a:t>2</a:t>
            </a:r>
            <a:r>
              <a:rPr lang="zh-CN" altLang="zh-CN" b="1" dirty="0"/>
              <a:t>）每次收入</a:t>
            </a:r>
            <a:r>
              <a:rPr lang="en-US" altLang="zh-CN" b="1" dirty="0">
                <a:solidFill>
                  <a:srgbClr val="002060"/>
                </a:solidFill>
              </a:rPr>
              <a:t>4000</a:t>
            </a:r>
            <a:r>
              <a:rPr lang="zh-CN" altLang="zh-CN" b="1" dirty="0">
                <a:solidFill>
                  <a:srgbClr val="002060"/>
                </a:solidFill>
              </a:rPr>
              <a:t>元以上</a:t>
            </a:r>
            <a:r>
              <a:rPr lang="zh-CN" altLang="zh-CN" b="1" dirty="0"/>
              <a:t>的，预扣预缴税额＝收入×（</a:t>
            </a:r>
            <a:r>
              <a:rPr lang="en-US" altLang="zh-CN" b="1" dirty="0"/>
              <a:t>1</a:t>
            </a:r>
            <a:r>
              <a:rPr lang="zh-CN" altLang="zh-CN" b="1" dirty="0"/>
              <a:t>－</a:t>
            </a:r>
            <a:r>
              <a:rPr lang="en-US" altLang="zh-CN" b="1" dirty="0">
                <a:solidFill>
                  <a:srgbClr val="002060"/>
                </a:solidFill>
              </a:rPr>
              <a:t>20%</a:t>
            </a:r>
            <a:r>
              <a:rPr lang="zh-CN" altLang="zh-CN" b="1" dirty="0"/>
              <a:t>）×</a:t>
            </a:r>
            <a:r>
              <a:rPr lang="en-US" altLang="zh-CN" b="1" dirty="0"/>
              <a:t>20% </a:t>
            </a:r>
          </a:p>
          <a:p>
            <a:pPr>
              <a:defRPr/>
            </a:pPr>
            <a:endParaRPr lang="en-US" altLang="zh-CN" b="1" dirty="0"/>
          </a:p>
        </p:txBody>
      </p:sp>
      <p:sp>
        <p:nvSpPr>
          <p:cNvPr id="268300" name="Text Box 12"/>
          <p:cNvSpPr txBox="1">
            <a:spLocks noChangeArrowheads="1"/>
          </p:cNvSpPr>
          <p:nvPr/>
        </p:nvSpPr>
        <p:spPr bwMode="auto">
          <a:xfrm>
            <a:off x="236538" y="2786063"/>
            <a:ext cx="11717337" cy="2724150"/>
          </a:xfrm>
          <a:prstGeom prst="rect">
            <a:avLst/>
          </a:prstGeom>
          <a:noFill/>
          <a:ln w="9525">
            <a:noFill/>
            <a:miter lim="800000"/>
          </a:ln>
        </p:spPr>
        <p:txBody>
          <a:bodyPr>
            <a:spAutoFit/>
          </a:bodyPr>
          <a:lstStyle/>
          <a:p>
            <a:pPr>
              <a:spcBef>
                <a:spcPct val="50000"/>
              </a:spcBef>
            </a:pPr>
            <a:r>
              <a:rPr lang="zh-CN" altLang="en-US" b="1"/>
              <a:t>例题</a:t>
            </a:r>
            <a:r>
              <a:rPr lang="en-US" altLang="zh-CN" b="1"/>
              <a:t>5</a:t>
            </a:r>
            <a:r>
              <a:rPr lang="zh-CN" altLang="en-US"/>
              <a:t>：著名人工智能开发工程师周某把个人研发并注册专利的一套财务云计算软件以一次性收费</a:t>
            </a:r>
            <a:r>
              <a:rPr lang="en-US" altLang="zh-CN"/>
              <a:t>20</a:t>
            </a:r>
            <a:r>
              <a:rPr lang="zh-CN" altLang="en-US"/>
              <a:t>万元的价格出售给一家财务咨询公司，该公司对该套软件的使用期为</a:t>
            </a:r>
            <a:r>
              <a:rPr lang="en-US" altLang="zh-CN"/>
              <a:t>5</a:t>
            </a:r>
            <a:r>
              <a:rPr lang="zh-CN" altLang="en-US"/>
              <a:t>年。计算周某当月有关特许权使用费所得应预扣预缴税额。</a:t>
            </a:r>
            <a:endParaRPr lang="en-US" altLang="zh-CN"/>
          </a:p>
          <a:p>
            <a:pPr>
              <a:spcBef>
                <a:spcPct val="50000"/>
              </a:spcBef>
            </a:pPr>
            <a:endParaRPr lang="en-US" altLang="zh-CN"/>
          </a:p>
          <a:p>
            <a:pPr>
              <a:spcBef>
                <a:spcPct val="50000"/>
              </a:spcBef>
            </a:pPr>
            <a:r>
              <a:rPr lang="en-US" altLang="zh-CN"/>
              <a:t>   </a:t>
            </a:r>
            <a:r>
              <a:rPr lang="zh-CN" altLang="en-US"/>
              <a:t>周某当月特许权使用费应纳税所得额</a:t>
            </a:r>
            <a:r>
              <a:rPr lang="en-US" altLang="zh-CN"/>
              <a:t>=200000 ×</a:t>
            </a:r>
            <a:r>
              <a:rPr lang="zh-CN" altLang="en-US"/>
              <a:t>（</a:t>
            </a:r>
            <a:r>
              <a:rPr lang="en-US" altLang="zh-CN"/>
              <a:t>1</a:t>
            </a:r>
            <a:r>
              <a:rPr lang="zh-CN" altLang="en-US"/>
              <a:t>－</a:t>
            </a:r>
            <a:r>
              <a:rPr lang="en-US" altLang="zh-CN"/>
              <a:t>20%</a:t>
            </a:r>
            <a:r>
              <a:rPr lang="zh-CN" altLang="en-US"/>
              <a:t>）</a:t>
            </a:r>
            <a:r>
              <a:rPr lang="en-US" altLang="zh-CN"/>
              <a:t>=160000</a:t>
            </a:r>
            <a:r>
              <a:rPr lang="zh-CN" altLang="en-US"/>
              <a:t>（元）</a:t>
            </a:r>
            <a:endParaRPr lang="en-US" altLang="zh-CN"/>
          </a:p>
          <a:p>
            <a:pPr>
              <a:spcBef>
                <a:spcPct val="50000"/>
              </a:spcBef>
            </a:pPr>
            <a:r>
              <a:rPr lang="en-US" altLang="zh-CN"/>
              <a:t>   </a:t>
            </a:r>
            <a:r>
              <a:rPr lang="zh-CN" altLang="en-US"/>
              <a:t>周某当月特许权使用费所得应预扣预缴税额</a:t>
            </a:r>
            <a:r>
              <a:rPr lang="en-US" altLang="zh-CN"/>
              <a:t>=160000 ×20%=32000</a:t>
            </a:r>
            <a:r>
              <a:rPr lang="zh-CN" altLang="en-US"/>
              <a:t>（元）</a:t>
            </a:r>
            <a:endParaRPr lang="en-US" altLang="zh-CN"/>
          </a:p>
          <a:p>
            <a:pPr>
              <a:spcBef>
                <a:spcPct val="50000"/>
              </a:spcBef>
            </a:pPr>
            <a:r>
              <a:rPr lang="en-US" altLang="zh-CN"/>
              <a:t>   </a:t>
            </a:r>
            <a:endParaRPr lang="zh-CN" altLang="en-US"/>
          </a:p>
          <a:p>
            <a:pPr>
              <a:spcBef>
                <a:spcPct val="50000"/>
              </a:spcBef>
            </a:pPr>
            <a:r>
              <a:rPr lang="en-US" altLang="zh-CN"/>
              <a:t>              </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8300">
                                            <p:txEl>
                                              <p:pRg st="0" end="0"/>
                                            </p:txEl>
                                          </p:spTgt>
                                        </p:tgtEl>
                                        <p:attrNameLst>
                                          <p:attrName>style.visibility</p:attrName>
                                        </p:attrNameLst>
                                      </p:cBhvr>
                                      <p:to>
                                        <p:strVal val="visible"/>
                                      </p:to>
                                    </p:set>
                                    <p:animEffect transition="in" filter="blinds(horizontal)">
                                      <p:cBhvr>
                                        <p:cTn id="17" dur="500"/>
                                        <p:tgtEl>
                                          <p:spTgt spid="26830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68300">
                                            <p:txEl>
                                              <p:pRg st="2" end="2"/>
                                            </p:txEl>
                                          </p:spTgt>
                                        </p:tgtEl>
                                        <p:attrNameLst>
                                          <p:attrName>style.visibility</p:attrName>
                                        </p:attrNameLst>
                                      </p:cBhvr>
                                      <p:to>
                                        <p:strVal val="visible"/>
                                      </p:to>
                                    </p:set>
                                    <p:animEffect transition="in" filter="blinds(horizontal)">
                                      <p:cBhvr>
                                        <p:cTn id="22" dur="500"/>
                                        <p:tgtEl>
                                          <p:spTgt spid="26830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68300">
                                            <p:txEl>
                                              <p:pRg st="3" end="3"/>
                                            </p:txEl>
                                          </p:spTgt>
                                        </p:tgtEl>
                                        <p:attrNameLst>
                                          <p:attrName>style.visibility</p:attrName>
                                        </p:attrNameLst>
                                      </p:cBhvr>
                                      <p:to>
                                        <p:strVal val="visible"/>
                                      </p:to>
                                    </p:set>
                                    <p:animEffect transition="in" filter="blinds(horizontal)">
                                      <p:cBhvr>
                                        <p:cTn id="27" dur="500"/>
                                        <p:tgtEl>
                                          <p:spTgt spid="268300">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68300">
                                            <p:txEl>
                                              <p:pRg st="4" end="4"/>
                                            </p:txEl>
                                          </p:spTgt>
                                        </p:tgtEl>
                                        <p:attrNameLst>
                                          <p:attrName>style.visibility</p:attrName>
                                        </p:attrNameLst>
                                      </p:cBhvr>
                                      <p:to>
                                        <p:strVal val="visible"/>
                                      </p:to>
                                    </p:set>
                                    <p:animEffect transition="in" filter="blinds(horizontal)">
                                      <p:cBhvr>
                                        <p:cTn id="32" dur="500"/>
                                        <p:tgtEl>
                                          <p:spTgt spid="268300">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68300">
                                            <p:txEl>
                                              <p:pRg st="5" end="5"/>
                                            </p:txEl>
                                          </p:spTgt>
                                        </p:tgtEl>
                                        <p:attrNameLst>
                                          <p:attrName>style.visibility</p:attrName>
                                        </p:attrNameLst>
                                      </p:cBhvr>
                                      <p:to>
                                        <p:strVal val="visible"/>
                                      </p:to>
                                    </p:set>
                                    <p:animEffect transition="in" filter="blinds(horizontal)">
                                      <p:cBhvr>
                                        <p:cTn id="37" dur="500"/>
                                        <p:tgtEl>
                                          <p:spTgt spid="26830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3713" name="组合 3"/>
          <p:cNvGrpSpPr/>
          <p:nvPr/>
        </p:nvGrpSpPr>
        <p:grpSpPr bwMode="auto">
          <a:xfrm>
            <a:off x="-28575" y="0"/>
            <a:ext cx="12218988" cy="1022350"/>
            <a:chOff x="-28575" y="3703045"/>
            <a:chExt cx="12316469" cy="1022099"/>
          </a:xfrm>
        </p:grpSpPr>
        <p:sp>
          <p:nvSpPr>
            <p:cNvPr id="5" name="矩形 4"/>
            <p:cNvSpPr/>
            <p:nvPr/>
          </p:nvSpPr>
          <p:spPr>
            <a:xfrm>
              <a:off x="5061550" y="4096648"/>
              <a:ext cx="7226344" cy="628496"/>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3"/>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43714"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43715" name="Group 55"/>
          <p:cNvGrpSpPr/>
          <p:nvPr/>
        </p:nvGrpSpPr>
        <p:grpSpPr bwMode="auto">
          <a:xfrm>
            <a:off x="2998788" y="117475"/>
            <a:ext cx="4970462" cy="566738"/>
            <a:chOff x="2465" y="76"/>
            <a:chExt cx="1535" cy="357"/>
          </a:xfrm>
        </p:grpSpPr>
        <p:grpSp>
          <p:nvGrpSpPr>
            <p:cNvPr id="8"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43721"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五、个人所得税应纳税额的计算</a:t>
              </a:r>
            </a:p>
          </p:txBody>
        </p:sp>
      </p:grpSp>
      <p:sp>
        <p:nvSpPr>
          <p:cNvPr id="2" name="流程图: 可选过程 1"/>
          <p:cNvSpPr/>
          <p:nvPr/>
        </p:nvSpPr>
        <p:spPr>
          <a:xfrm>
            <a:off x="477838" y="908050"/>
            <a:ext cx="2871787" cy="51593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solidFill>
                  <a:srgbClr val="002060"/>
                </a:solidFill>
              </a:rPr>
              <a:t>综合所得的应纳税额</a:t>
            </a:r>
          </a:p>
        </p:txBody>
      </p:sp>
      <p:sp>
        <p:nvSpPr>
          <p:cNvPr id="268300" name="Text Box 12"/>
          <p:cNvSpPr txBox="1">
            <a:spLocks noChangeArrowheads="1"/>
          </p:cNvSpPr>
          <p:nvPr/>
        </p:nvSpPr>
        <p:spPr bwMode="auto">
          <a:xfrm>
            <a:off x="119063" y="1628775"/>
            <a:ext cx="11717337" cy="3138170"/>
          </a:xfrm>
          <a:prstGeom prst="rect">
            <a:avLst/>
          </a:prstGeom>
          <a:noFill/>
          <a:ln w="9525">
            <a:noFill/>
            <a:miter lim="800000"/>
          </a:ln>
        </p:spPr>
        <p:txBody>
          <a:bodyPr>
            <a:spAutoFit/>
          </a:bodyPr>
          <a:lstStyle/>
          <a:p>
            <a:pPr>
              <a:spcBef>
                <a:spcPct val="50000"/>
              </a:spcBef>
            </a:pPr>
            <a:r>
              <a:rPr lang="zh-CN" altLang="en-US" b="1">
                <a:latin typeface="宋体" panose="02010600030101010101" pitchFamily="2" charset="-122"/>
              </a:rPr>
              <a:t>堂上练习：在华为就职的工程师李某每月取得扣除“三险一金” 后的工资薪金</a:t>
            </a:r>
            <a:r>
              <a:rPr lang="en-US" altLang="zh-CN" b="1">
                <a:latin typeface="宋体" panose="02010600030101010101" pitchFamily="2" charset="-122"/>
              </a:rPr>
              <a:t>25000</a:t>
            </a:r>
            <a:r>
              <a:rPr lang="zh-CN" altLang="en-US" b="1">
                <a:latin typeface="宋体" panose="02010600030101010101" pitchFamily="2" charset="-122"/>
              </a:rPr>
              <a:t>元，负担其小学六年级的女儿的教育支出，赡养家中</a:t>
            </a:r>
            <a:r>
              <a:rPr lang="en-US" altLang="zh-CN" b="1">
                <a:latin typeface="宋体" panose="02010600030101010101" pitchFamily="2" charset="-122"/>
              </a:rPr>
              <a:t>68</a:t>
            </a:r>
            <a:r>
              <a:rPr lang="zh-CN" altLang="en-US" b="1">
                <a:latin typeface="宋体" panose="02010600030101010101" pitchFamily="2" charset="-122"/>
              </a:rPr>
              <a:t>岁的父母并负担一套按首套住房贷款利率的房贷。</a:t>
            </a:r>
            <a:r>
              <a:rPr lang="en-US" altLang="zh-CN" b="1">
                <a:latin typeface="宋体" panose="02010600030101010101" pitchFamily="2" charset="-122"/>
              </a:rPr>
              <a:t>2021</a:t>
            </a:r>
            <a:r>
              <a:rPr lang="zh-CN" altLang="en-US" b="1">
                <a:latin typeface="宋体" panose="02010600030101010101" pitchFamily="2" charset="-122"/>
              </a:rPr>
              <a:t>年</a:t>
            </a:r>
            <a:r>
              <a:rPr lang="en-US" altLang="zh-CN" b="1">
                <a:latin typeface="宋体" panose="02010600030101010101" pitchFamily="2" charset="-122"/>
              </a:rPr>
              <a:t>4</a:t>
            </a:r>
            <a:r>
              <a:rPr lang="zh-CN" altLang="en-US" b="1">
                <a:latin typeface="宋体" panose="02010600030101010101" pitchFamily="2" charset="-122"/>
              </a:rPr>
              <a:t>月和</a:t>
            </a:r>
            <a:r>
              <a:rPr lang="en-US" altLang="zh-CN" b="1">
                <a:latin typeface="宋体" panose="02010600030101010101" pitchFamily="2" charset="-122"/>
              </a:rPr>
              <a:t>5</a:t>
            </a:r>
            <a:r>
              <a:rPr lang="zh-CN" altLang="en-US" b="1">
                <a:latin typeface="宋体" panose="02010600030101010101" pitchFamily="2" charset="-122"/>
              </a:rPr>
              <a:t>月分别取得以下收入：</a:t>
            </a:r>
          </a:p>
          <a:p>
            <a:pPr>
              <a:spcBef>
                <a:spcPct val="50000"/>
              </a:spcBef>
            </a:pPr>
            <a:r>
              <a:rPr lang="zh-CN" altLang="en-US" b="1">
                <a:latin typeface="宋体" panose="02010600030101010101" pitchFamily="2" charset="-122"/>
              </a:rPr>
              <a:t>（</a:t>
            </a:r>
            <a:r>
              <a:rPr lang="en-US" altLang="zh-CN" b="1">
                <a:latin typeface="宋体" panose="02010600030101010101" pitchFamily="2" charset="-122"/>
              </a:rPr>
              <a:t>1</a:t>
            </a:r>
            <a:r>
              <a:rPr lang="zh-CN" altLang="en-US" b="1">
                <a:latin typeface="宋体" panose="02010600030101010101" pitchFamily="2" charset="-122"/>
              </a:rPr>
              <a:t>）</a:t>
            </a:r>
            <a:r>
              <a:rPr lang="en-US" altLang="zh-CN" b="1">
                <a:latin typeface="宋体" panose="02010600030101010101" pitchFamily="2" charset="-122"/>
              </a:rPr>
              <a:t>4</a:t>
            </a:r>
            <a:r>
              <a:rPr lang="zh-CN" altLang="en-US" b="1">
                <a:latin typeface="宋体" panose="02010600030101010101" pitchFamily="2" charset="-122"/>
              </a:rPr>
              <a:t>月某个周六日，业余帮电信公司检查设备运行，电信公司按</a:t>
            </a:r>
            <a:r>
              <a:rPr lang="en-US" altLang="zh-CN" b="1">
                <a:latin typeface="宋体" panose="02010600030101010101" pitchFamily="2" charset="-122"/>
              </a:rPr>
              <a:t>10000</a:t>
            </a:r>
            <a:r>
              <a:rPr lang="zh-CN" altLang="en-US" b="1">
                <a:latin typeface="宋体" panose="02010600030101010101" pitchFamily="2" charset="-122"/>
              </a:rPr>
              <a:t>元的标准支付李某报酬；</a:t>
            </a:r>
          </a:p>
          <a:p>
            <a:pPr>
              <a:spcBef>
                <a:spcPct val="50000"/>
              </a:spcBef>
            </a:pPr>
            <a:r>
              <a:rPr lang="zh-CN" altLang="en-US" b="1">
                <a:latin typeface="宋体" panose="02010600030101010101" pitchFamily="2" charset="-122"/>
              </a:rPr>
              <a:t>（</a:t>
            </a:r>
            <a:r>
              <a:rPr lang="en-US" altLang="zh-CN" b="1">
                <a:latin typeface="宋体" panose="02010600030101010101" pitchFamily="2" charset="-122"/>
              </a:rPr>
              <a:t>2</a:t>
            </a:r>
            <a:r>
              <a:rPr lang="zh-CN" altLang="en-US" b="1">
                <a:latin typeface="宋体" panose="02010600030101010101" pitchFamily="2" charset="-122"/>
              </a:rPr>
              <a:t>）</a:t>
            </a:r>
            <a:r>
              <a:rPr lang="en-US" altLang="zh-CN" b="1">
                <a:latin typeface="宋体" panose="02010600030101010101" pitchFamily="2" charset="-122"/>
              </a:rPr>
              <a:t>4</a:t>
            </a:r>
            <a:r>
              <a:rPr lang="zh-CN" altLang="en-US" b="1">
                <a:latin typeface="宋体" panose="02010600030101010101" pitchFamily="2" charset="-122"/>
              </a:rPr>
              <a:t>月中旬担任某高校外聘客席博士论文答辩导师，取得答辩报酬</a:t>
            </a:r>
            <a:r>
              <a:rPr lang="en-US" altLang="zh-CN" b="1">
                <a:latin typeface="宋体" panose="02010600030101010101" pitchFamily="2" charset="-122"/>
              </a:rPr>
              <a:t>5000</a:t>
            </a:r>
            <a:r>
              <a:rPr lang="zh-CN" altLang="en-US" b="1">
                <a:latin typeface="宋体" panose="02010600030101010101" pitchFamily="2" charset="-122"/>
              </a:rPr>
              <a:t>元。</a:t>
            </a:r>
            <a:r>
              <a:rPr lang="zh-CN" altLang="en-US">
                <a:latin typeface="宋体" panose="02010600030101010101" pitchFamily="2" charset="-122"/>
              </a:rPr>
              <a:t>   </a:t>
            </a:r>
          </a:p>
          <a:p>
            <a:pPr>
              <a:spcBef>
                <a:spcPct val="50000"/>
              </a:spcBef>
            </a:pPr>
            <a:r>
              <a:rPr lang="zh-CN" altLang="en-US" b="1">
                <a:latin typeface="宋体" panose="02010600030101010101" pitchFamily="2" charset="-122"/>
              </a:rPr>
              <a:t>（</a:t>
            </a:r>
            <a:r>
              <a:rPr lang="en-US" altLang="zh-CN" b="1">
                <a:latin typeface="宋体" panose="02010600030101010101" pitchFamily="2" charset="-122"/>
              </a:rPr>
              <a:t>3</a:t>
            </a:r>
            <a:r>
              <a:rPr lang="zh-CN" altLang="en-US" b="1">
                <a:latin typeface="宋体" panose="02010600030101010101" pitchFamily="2" charset="-122"/>
              </a:rPr>
              <a:t>）</a:t>
            </a:r>
            <a:r>
              <a:rPr lang="en-US" altLang="zh-CN" b="1">
                <a:latin typeface="宋体" panose="02010600030101010101" pitchFamily="2" charset="-122"/>
              </a:rPr>
              <a:t>4</a:t>
            </a:r>
            <a:r>
              <a:rPr lang="zh-CN" altLang="en-US" b="1">
                <a:latin typeface="宋体" panose="02010600030101010101" pitchFamily="2" charset="-122"/>
              </a:rPr>
              <a:t>月下旬出差北京取得差旅费报销款</a:t>
            </a:r>
            <a:r>
              <a:rPr lang="en-US" altLang="zh-CN" b="1">
                <a:latin typeface="宋体" panose="02010600030101010101" pitchFamily="2" charset="-122"/>
              </a:rPr>
              <a:t>3500</a:t>
            </a:r>
            <a:r>
              <a:rPr lang="zh-CN" altLang="en-US" b="1">
                <a:latin typeface="宋体" panose="02010600030101010101" pitchFamily="2" charset="-122"/>
              </a:rPr>
              <a:t>元；</a:t>
            </a:r>
          </a:p>
          <a:p>
            <a:pPr>
              <a:spcBef>
                <a:spcPct val="50000"/>
              </a:spcBef>
            </a:pPr>
            <a:r>
              <a:rPr lang="zh-CN" altLang="en-US" b="1">
                <a:latin typeface="宋体" panose="02010600030101010101" pitchFamily="2" charset="-122"/>
              </a:rPr>
              <a:t>（</a:t>
            </a:r>
            <a:r>
              <a:rPr lang="en-US" altLang="zh-CN" b="1">
                <a:latin typeface="宋体" panose="02010600030101010101" pitchFamily="2" charset="-122"/>
              </a:rPr>
              <a:t>4</a:t>
            </a:r>
            <a:r>
              <a:rPr lang="zh-CN" altLang="en-US" b="1">
                <a:latin typeface="宋体" panose="02010600030101010101" pitchFamily="2" charset="-122"/>
              </a:rPr>
              <a:t>）</a:t>
            </a:r>
            <a:r>
              <a:rPr lang="en-US" altLang="zh-CN" b="1">
                <a:latin typeface="宋体" panose="02010600030101010101" pitchFamily="2" charset="-122"/>
              </a:rPr>
              <a:t>5</a:t>
            </a:r>
            <a:r>
              <a:rPr lang="zh-CN" altLang="en-US" b="1">
                <a:latin typeface="宋体" panose="02010600030101010101" pitchFamily="2" charset="-122"/>
              </a:rPr>
              <a:t>月出版一本技术专著，取得稿酬</a:t>
            </a:r>
            <a:r>
              <a:rPr lang="en-US" altLang="zh-CN" b="1">
                <a:latin typeface="宋体" panose="02010600030101010101" pitchFamily="2" charset="-122"/>
              </a:rPr>
              <a:t>20000</a:t>
            </a:r>
            <a:r>
              <a:rPr lang="zh-CN" altLang="en-US" b="1">
                <a:latin typeface="宋体" panose="02010600030101010101" pitchFamily="2" charset="-122"/>
              </a:rPr>
              <a:t>元；</a:t>
            </a:r>
          </a:p>
          <a:p>
            <a:pPr>
              <a:spcBef>
                <a:spcPct val="50000"/>
              </a:spcBef>
            </a:pPr>
            <a:r>
              <a:rPr lang="zh-CN" altLang="en-US" b="1">
                <a:latin typeface="宋体" panose="02010600030101010101" pitchFamily="2" charset="-122"/>
              </a:rPr>
              <a:t>（</a:t>
            </a:r>
            <a:r>
              <a:rPr lang="en-US" altLang="zh-CN" b="1">
                <a:latin typeface="宋体" panose="02010600030101010101" pitchFamily="2" charset="-122"/>
              </a:rPr>
              <a:t>5</a:t>
            </a:r>
            <a:r>
              <a:rPr lang="zh-CN" altLang="en-US" b="1">
                <a:latin typeface="宋体" panose="02010600030101010101" pitchFamily="2" charset="-122"/>
              </a:rPr>
              <a:t>）</a:t>
            </a:r>
            <a:r>
              <a:rPr lang="en-US" altLang="zh-CN" b="1">
                <a:latin typeface="宋体" panose="02010600030101010101" pitchFamily="2" charset="-122"/>
              </a:rPr>
              <a:t>5</a:t>
            </a:r>
            <a:r>
              <a:rPr lang="zh-CN" altLang="en-US" b="1">
                <a:latin typeface="宋体" panose="02010600030101010101" pitchFamily="2" charset="-122"/>
              </a:rPr>
              <a:t>月领取</a:t>
            </a:r>
            <a:r>
              <a:rPr lang="en-US" altLang="zh-CN" b="1">
                <a:latin typeface="宋体" panose="02010600030101010101" pitchFamily="2" charset="-122"/>
              </a:rPr>
              <a:t>2020</a:t>
            </a:r>
            <a:r>
              <a:rPr lang="zh-CN" altLang="en-US" b="1">
                <a:latin typeface="宋体" panose="02010600030101010101" pitchFamily="2" charset="-122"/>
              </a:rPr>
              <a:t>年年终奖金</a:t>
            </a:r>
            <a:r>
              <a:rPr lang="en-US" altLang="zh-CN" b="1">
                <a:latin typeface="宋体" panose="02010600030101010101" pitchFamily="2" charset="-122"/>
              </a:rPr>
              <a:t>35000</a:t>
            </a:r>
            <a:r>
              <a:rPr lang="zh-CN" altLang="en-US" b="1">
                <a:latin typeface="宋体" panose="02010600030101010101" pitchFamily="2" charset="-122"/>
              </a:rPr>
              <a:t>元，选择单独计税；</a:t>
            </a:r>
          </a:p>
          <a:p>
            <a:pPr>
              <a:spcBef>
                <a:spcPct val="50000"/>
              </a:spcBef>
            </a:pPr>
            <a:r>
              <a:rPr lang="en-US" altLang="zh-CN" b="1">
                <a:latin typeface="宋体" panose="02010600030101010101" pitchFamily="2" charset="-122"/>
              </a:rPr>
              <a:t> </a:t>
            </a:r>
            <a:r>
              <a:rPr lang="zh-CN" altLang="en-US" b="1">
                <a:latin typeface="宋体" panose="02010600030101010101" pitchFamily="2" charset="-122"/>
              </a:rPr>
              <a:t>计算李某</a:t>
            </a:r>
            <a:r>
              <a:rPr lang="en-US" altLang="zh-CN" b="1">
                <a:latin typeface="宋体" panose="02010600030101010101" pitchFamily="2" charset="-122"/>
              </a:rPr>
              <a:t>1</a:t>
            </a:r>
            <a:r>
              <a:rPr lang="zh-CN" altLang="en-US" b="1">
                <a:latin typeface="宋体" panose="02010600030101010101" pitchFamily="2" charset="-122"/>
              </a:rPr>
              <a:t>月和</a:t>
            </a:r>
            <a:r>
              <a:rPr lang="en-US" altLang="zh-CN" b="1">
                <a:latin typeface="宋体" panose="02010600030101010101" pitchFamily="2" charset="-122"/>
              </a:rPr>
              <a:t>2</a:t>
            </a:r>
            <a:r>
              <a:rPr lang="zh-CN" altLang="en-US" b="1">
                <a:latin typeface="宋体" panose="02010600030101010101" pitchFamily="2" charset="-122"/>
              </a:rPr>
              <a:t>月分别应预扣预缴个人所得税额。</a:t>
            </a:r>
          </a:p>
        </p:txBody>
      </p:sp>
      <p:sp>
        <p:nvSpPr>
          <p:cNvPr id="243718" name="TextBox 13"/>
          <p:cNvSpPr txBox="1">
            <a:spLocks noChangeArrowheads="1"/>
          </p:cNvSpPr>
          <p:nvPr/>
        </p:nvSpPr>
        <p:spPr bwMode="auto">
          <a:xfrm>
            <a:off x="236538" y="4714875"/>
            <a:ext cx="11788775" cy="1198880"/>
          </a:xfrm>
          <a:prstGeom prst="rect">
            <a:avLst/>
          </a:prstGeom>
          <a:noFill/>
          <a:ln w="9525">
            <a:noFill/>
            <a:miter lim="800000"/>
          </a:ln>
        </p:spPr>
        <p:txBody>
          <a:bodyPr>
            <a:spAutoFit/>
          </a:bodyPr>
          <a:lstStyle/>
          <a:p>
            <a:r>
              <a:rPr lang="zh-CN" altLang="en-US"/>
              <a:t>李某</a:t>
            </a:r>
            <a:r>
              <a:rPr lang="en-US" altLang="zh-CN"/>
              <a:t>4</a:t>
            </a:r>
            <a:r>
              <a:rPr lang="zh-CN" altLang="en-US"/>
              <a:t>月工资薪金所得预扣预缴应纳税额</a:t>
            </a:r>
            <a:r>
              <a:rPr lang="en-US" altLang="zh-CN"/>
              <a:t>=</a:t>
            </a:r>
            <a:r>
              <a:rPr lang="zh-CN" altLang="en-US"/>
              <a:t>（</a:t>
            </a:r>
            <a:r>
              <a:rPr lang="en-US" altLang="zh-CN"/>
              <a:t>25000</a:t>
            </a:r>
            <a:r>
              <a:rPr lang="zh-CN" altLang="en-US"/>
              <a:t> －</a:t>
            </a:r>
            <a:r>
              <a:rPr lang="en-US" altLang="zh-CN"/>
              <a:t>5000</a:t>
            </a:r>
            <a:r>
              <a:rPr lang="zh-CN" altLang="en-US"/>
              <a:t> －</a:t>
            </a:r>
            <a:r>
              <a:rPr lang="en-US" altLang="zh-CN"/>
              <a:t>1000</a:t>
            </a:r>
            <a:r>
              <a:rPr lang="zh-CN" altLang="en-US"/>
              <a:t> －</a:t>
            </a:r>
            <a:r>
              <a:rPr lang="en-US" altLang="zh-CN"/>
              <a:t>2000</a:t>
            </a:r>
            <a:r>
              <a:rPr lang="zh-CN" altLang="en-US"/>
              <a:t> －</a:t>
            </a:r>
            <a:r>
              <a:rPr lang="en-US" altLang="zh-CN"/>
              <a:t>1000</a:t>
            </a:r>
            <a:r>
              <a:rPr lang="zh-CN" altLang="en-US"/>
              <a:t>）</a:t>
            </a:r>
            <a:r>
              <a:rPr lang="en-US" altLang="zh-CN"/>
              <a:t> ×3%=480</a:t>
            </a:r>
            <a:r>
              <a:rPr lang="zh-CN" altLang="en-US"/>
              <a:t>（元）</a:t>
            </a:r>
            <a:endParaRPr lang="en-US" altLang="zh-CN"/>
          </a:p>
          <a:p>
            <a:r>
              <a:rPr lang="zh-CN" altLang="en-US"/>
              <a:t>李某</a:t>
            </a:r>
            <a:r>
              <a:rPr lang="en-US" altLang="zh-CN"/>
              <a:t>4</a:t>
            </a:r>
            <a:r>
              <a:rPr lang="zh-CN" altLang="en-US"/>
              <a:t>月劳务报酬所得预扣预缴应纳税额</a:t>
            </a:r>
            <a:r>
              <a:rPr lang="en-US" altLang="zh-CN"/>
              <a:t>=10000×</a:t>
            </a:r>
            <a:r>
              <a:rPr lang="zh-CN" altLang="en-US"/>
              <a:t>（</a:t>
            </a:r>
            <a:r>
              <a:rPr lang="en-US" altLang="zh-CN"/>
              <a:t>1</a:t>
            </a:r>
            <a:r>
              <a:rPr lang="zh-CN" altLang="en-US"/>
              <a:t> － </a:t>
            </a:r>
            <a:r>
              <a:rPr lang="en-US" altLang="zh-CN"/>
              <a:t>20%</a:t>
            </a:r>
            <a:r>
              <a:rPr lang="zh-CN" altLang="en-US"/>
              <a:t>）</a:t>
            </a:r>
            <a:r>
              <a:rPr lang="en-US" altLang="zh-CN"/>
              <a:t>×20%+ 5000×</a:t>
            </a:r>
            <a:r>
              <a:rPr lang="zh-CN" altLang="en-US"/>
              <a:t>（</a:t>
            </a:r>
            <a:r>
              <a:rPr lang="en-US" altLang="zh-CN"/>
              <a:t>1</a:t>
            </a:r>
            <a:r>
              <a:rPr lang="zh-CN" altLang="en-US"/>
              <a:t> － </a:t>
            </a:r>
            <a:r>
              <a:rPr lang="en-US" altLang="zh-CN"/>
              <a:t>20%</a:t>
            </a:r>
            <a:r>
              <a:rPr lang="zh-CN" altLang="en-US"/>
              <a:t>）</a:t>
            </a:r>
            <a:r>
              <a:rPr lang="en-US" altLang="zh-CN"/>
              <a:t>×20%=2400</a:t>
            </a:r>
            <a:r>
              <a:rPr lang="zh-CN" altLang="en-US"/>
              <a:t>（元）</a:t>
            </a:r>
            <a:endParaRPr lang="en-US" altLang="zh-CN"/>
          </a:p>
          <a:p>
            <a:r>
              <a:rPr lang="zh-CN" altLang="en-US" b="1"/>
              <a:t>即李某</a:t>
            </a:r>
            <a:r>
              <a:rPr lang="en-US" altLang="zh-CN" b="1"/>
              <a:t>4</a:t>
            </a:r>
            <a:r>
              <a:rPr lang="zh-CN" altLang="en-US" b="1"/>
              <a:t>月应预扣预缴综合所得个人所得税为</a:t>
            </a:r>
            <a:r>
              <a:rPr lang="en-US" altLang="zh-CN" b="1"/>
              <a:t>2880</a:t>
            </a:r>
            <a:r>
              <a:rPr lang="zh-CN" altLang="en-US" b="1"/>
              <a:t>元。</a:t>
            </a:r>
            <a:endParaRPr lang="en-US" altLang="zh-CN" b="1"/>
          </a:p>
          <a:p>
            <a:endParaRPr lang="zh-CN" altLang="en-US"/>
          </a:p>
        </p:txBody>
      </p:sp>
      <p:sp>
        <p:nvSpPr>
          <p:cNvPr id="243719" name="TextBox 14"/>
          <p:cNvSpPr txBox="1">
            <a:spLocks noChangeArrowheads="1"/>
          </p:cNvSpPr>
          <p:nvPr/>
        </p:nvSpPr>
        <p:spPr bwMode="auto">
          <a:xfrm>
            <a:off x="236538" y="5572125"/>
            <a:ext cx="11788775" cy="1198880"/>
          </a:xfrm>
          <a:prstGeom prst="rect">
            <a:avLst/>
          </a:prstGeom>
          <a:noFill/>
          <a:ln w="9525">
            <a:noFill/>
            <a:miter lim="800000"/>
          </a:ln>
        </p:spPr>
        <p:txBody>
          <a:bodyPr>
            <a:spAutoFit/>
          </a:bodyPr>
          <a:lstStyle/>
          <a:p>
            <a:r>
              <a:rPr lang="zh-CN" altLang="en-US"/>
              <a:t>李某</a:t>
            </a:r>
            <a:r>
              <a:rPr lang="en-US" altLang="zh-CN"/>
              <a:t>5</a:t>
            </a:r>
            <a:r>
              <a:rPr lang="zh-CN" altLang="en-US"/>
              <a:t>月工资薪金所得预扣预缴应纳税额</a:t>
            </a:r>
            <a:r>
              <a:rPr lang="en-US" altLang="zh-CN"/>
              <a:t>=</a:t>
            </a:r>
            <a:r>
              <a:rPr lang="zh-CN" altLang="en-US"/>
              <a:t>（</a:t>
            </a:r>
            <a:r>
              <a:rPr lang="en-US" altLang="zh-CN"/>
              <a:t>25000</a:t>
            </a:r>
            <a:r>
              <a:rPr lang="zh-CN" altLang="en-US"/>
              <a:t> －</a:t>
            </a:r>
            <a:r>
              <a:rPr lang="en-US" altLang="zh-CN"/>
              <a:t>5000</a:t>
            </a:r>
            <a:r>
              <a:rPr lang="zh-CN" altLang="en-US"/>
              <a:t> －</a:t>
            </a:r>
            <a:r>
              <a:rPr lang="en-US" altLang="zh-CN"/>
              <a:t>1000</a:t>
            </a:r>
            <a:r>
              <a:rPr lang="zh-CN" altLang="en-US"/>
              <a:t> －</a:t>
            </a:r>
            <a:r>
              <a:rPr lang="en-US" altLang="zh-CN"/>
              <a:t>2000</a:t>
            </a:r>
            <a:r>
              <a:rPr lang="zh-CN" altLang="en-US"/>
              <a:t> －</a:t>
            </a:r>
            <a:r>
              <a:rPr lang="en-US" altLang="zh-CN"/>
              <a:t>1000</a:t>
            </a:r>
            <a:r>
              <a:rPr lang="zh-CN" altLang="en-US"/>
              <a:t>）</a:t>
            </a:r>
            <a:r>
              <a:rPr lang="en-US" altLang="zh-CN"/>
              <a:t> ×2 ×3%</a:t>
            </a:r>
            <a:r>
              <a:rPr lang="zh-CN" altLang="en-US"/>
              <a:t> － </a:t>
            </a:r>
            <a:r>
              <a:rPr lang="en-US" altLang="zh-CN"/>
              <a:t>480=480</a:t>
            </a:r>
            <a:r>
              <a:rPr lang="zh-CN" altLang="en-US"/>
              <a:t>（元）</a:t>
            </a:r>
            <a:endParaRPr lang="en-US" altLang="zh-CN"/>
          </a:p>
          <a:p>
            <a:r>
              <a:rPr lang="zh-CN" altLang="en-US"/>
              <a:t>李某</a:t>
            </a:r>
            <a:r>
              <a:rPr lang="en-US" altLang="zh-CN"/>
              <a:t>5</a:t>
            </a:r>
            <a:r>
              <a:rPr lang="zh-CN" altLang="en-US"/>
              <a:t>月稿酬所得预扣预缴应纳税额</a:t>
            </a:r>
            <a:r>
              <a:rPr lang="en-US" altLang="zh-CN"/>
              <a:t>=20000×</a:t>
            </a:r>
            <a:r>
              <a:rPr lang="zh-CN" altLang="en-US"/>
              <a:t>（</a:t>
            </a:r>
            <a:r>
              <a:rPr lang="en-US" altLang="zh-CN"/>
              <a:t>1</a:t>
            </a:r>
            <a:r>
              <a:rPr lang="zh-CN" altLang="en-US"/>
              <a:t> － </a:t>
            </a:r>
            <a:r>
              <a:rPr lang="en-US" altLang="zh-CN"/>
              <a:t>20%</a:t>
            </a:r>
            <a:r>
              <a:rPr lang="zh-CN" altLang="en-US"/>
              <a:t>）</a:t>
            </a:r>
            <a:r>
              <a:rPr lang="en-US" altLang="zh-CN"/>
              <a:t>×70%×20%=2240</a:t>
            </a:r>
            <a:r>
              <a:rPr lang="zh-CN" altLang="en-US"/>
              <a:t>（元）</a:t>
            </a:r>
            <a:endParaRPr lang="en-US" altLang="zh-CN"/>
          </a:p>
          <a:p>
            <a:r>
              <a:rPr lang="zh-CN" altLang="en-US"/>
              <a:t>李某</a:t>
            </a:r>
            <a:r>
              <a:rPr lang="en-US" altLang="zh-CN"/>
              <a:t>5</a:t>
            </a:r>
            <a:r>
              <a:rPr lang="zh-CN" altLang="en-US"/>
              <a:t>月领取</a:t>
            </a:r>
            <a:r>
              <a:rPr lang="en-US" altLang="zh-CN"/>
              <a:t>2020</a:t>
            </a:r>
            <a:r>
              <a:rPr lang="zh-CN" altLang="en-US"/>
              <a:t>年年终奖金应纳税额</a:t>
            </a:r>
            <a:r>
              <a:rPr lang="en-US" altLang="zh-CN"/>
              <a:t>=35000 ×3%</a:t>
            </a:r>
            <a:r>
              <a:rPr lang="zh-CN" altLang="en-US"/>
              <a:t> </a:t>
            </a:r>
            <a:r>
              <a:rPr lang="en-US" altLang="zh-CN"/>
              <a:t>=1050</a:t>
            </a:r>
            <a:r>
              <a:rPr lang="zh-CN" altLang="en-US"/>
              <a:t>（元）  （</a:t>
            </a:r>
            <a:r>
              <a:rPr lang="en-US" altLang="zh-CN" b="1"/>
              <a:t>35000÷12=2916.67</a:t>
            </a:r>
            <a:r>
              <a:rPr lang="zh-CN" altLang="en-US" b="1"/>
              <a:t>，即第一级别</a:t>
            </a:r>
            <a:r>
              <a:rPr lang="en-US" altLang="zh-CN" b="1"/>
              <a:t>3%</a:t>
            </a:r>
            <a:r>
              <a:rPr lang="zh-CN" altLang="en-US" b="1"/>
              <a:t>）</a:t>
            </a:r>
            <a:endParaRPr lang="en-US" altLang="zh-CN" b="1"/>
          </a:p>
          <a:p>
            <a:r>
              <a:rPr lang="zh-CN" altLang="en-US" b="1"/>
              <a:t>即李某</a:t>
            </a:r>
            <a:r>
              <a:rPr lang="en-US" altLang="zh-CN" b="1"/>
              <a:t>5</a:t>
            </a:r>
            <a:r>
              <a:rPr lang="zh-CN" altLang="en-US" b="1"/>
              <a:t>月应预扣预缴综合所得个人所得税为</a:t>
            </a:r>
            <a:r>
              <a:rPr lang="en-US" altLang="zh-CN" b="1"/>
              <a:t>3770</a:t>
            </a:r>
            <a:r>
              <a:rPr lang="zh-CN" altLang="en-US" b="1"/>
              <a:t>元</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68300">
                                            <p:txEl>
                                              <p:pRg st="0" end="0"/>
                                            </p:txEl>
                                          </p:spTgt>
                                        </p:tgtEl>
                                        <p:attrNameLst>
                                          <p:attrName>style.visibility</p:attrName>
                                        </p:attrNameLst>
                                      </p:cBhvr>
                                      <p:to>
                                        <p:strVal val="visible"/>
                                      </p:to>
                                    </p:set>
                                    <p:animEffect transition="in" filter="blinds(horizontal)">
                                      <p:cBhvr>
                                        <p:cTn id="12" dur="500"/>
                                        <p:tgtEl>
                                          <p:spTgt spid="26830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8300">
                                            <p:txEl>
                                              <p:pRg st="1" end="1"/>
                                            </p:txEl>
                                          </p:spTgt>
                                        </p:tgtEl>
                                        <p:attrNameLst>
                                          <p:attrName>style.visibility</p:attrName>
                                        </p:attrNameLst>
                                      </p:cBhvr>
                                      <p:to>
                                        <p:strVal val="visible"/>
                                      </p:to>
                                    </p:set>
                                    <p:animEffect transition="in" filter="blinds(horizontal)">
                                      <p:cBhvr>
                                        <p:cTn id="17" dur="500"/>
                                        <p:tgtEl>
                                          <p:spTgt spid="26830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68300">
                                            <p:txEl>
                                              <p:pRg st="2" end="2"/>
                                            </p:txEl>
                                          </p:spTgt>
                                        </p:tgtEl>
                                        <p:attrNameLst>
                                          <p:attrName>style.visibility</p:attrName>
                                        </p:attrNameLst>
                                      </p:cBhvr>
                                      <p:to>
                                        <p:strVal val="visible"/>
                                      </p:to>
                                    </p:set>
                                    <p:animEffect transition="in" filter="blinds(horizontal)">
                                      <p:cBhvr>
                                        <p:cTn id="22" dur="500"/>
                                        <p:tgtEl>
                                          <p:spTgt spid="26830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68300">
                                            <p:txEl>
                                              <p:pRg st="3" end="3"/>
                                            </p:txEl>
                                          </p:spTgt>
                                        </p:tgtEl>
                                        <p:attrNameLst>
                                          <p:attrName>style.visibility</p:attrName>
                                        </p:attrNameLst>
                                      </p:cBhvr>
                                      <p:to>
                                        <p:strVal val="visible"/>
                                      </p:to>
                                    </p:set>
                                    <p:animEffect transition="in" filter="blinds(horizontal)">
                                      <p:cBhvr>
                                        <p:cTn id="27" dur="500"/>
                                        <p:tgtEl>
                                          <p:spTgt spid="268300">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68300">
                                            <p:txEl>
                                              <p:pRg st="4" end="4"/>
                                            </p:txEl>
                                          </p:spTgt>
                                        </p:tgtEl>
                                        <p:attrNameLst>
                                          <p:attrName>style.visibility</p:attrName>
                                        </p:attrNameLst>
                                      </p:cBhvr>
                                      <p:to>
                                        <p:strVal val="visible"/>
                                      </p:to>
                                    </p:set>
                                    <p:animEffect transition="in" filter="blinds(horizontal)">
                                      <p:cBhvr>
                                        <p:cTn id="32" dur="500"/>
                                        <p:tgtEl>
                                          <p:spTgt spid="268300">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68300">
                                            <p:txEl>
                                              <p:pRg st="5" end="5"/>
                                            </p:txEl>
                                          </p:spTgt>
                                        </p:tgtEl>
                                        <p:attrNameLst>
                                          <p:attrName>style.visibility</p:attrName>
                                        </p:attrNameLst>
                                      </p:cBhvr>
                                      <p:to>
                                        <p:strVal val="visible"/>
                                      </p:to>
                                    </p:set>
                                    <p:animEffect transition="in" filter="blinds(horizontal)">
                                      <p:cBhvr>
                                        <p:cTn id="37" dur="500"/>
                                        <p:tgtEl>
                                          <p:spTgt spid="268300">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68300">
                                            <p:txEl>
                                              <p:pRg st="6" end="6"/>
                                            </p:txEl>
                                          </p:spTgt>
                                        </p:tgtEl>
                                        <p:attrNameLst>
                                          <p:attrName>style.visibility</p:attrName>
                                        </p:attrNameLst>
                                      </p:cBhvr>
                                      <p:to>
                                        <p:strVal val="visible"/>
                                      </p:to>
                                    </p:set>
                                    <p:animEffect transition="in" filter="blinds(horizontal)">
                                      <p:cBhvr>
                                        <p:cTn id="42" dur="500"/>
                                        <p:tgtEl>
                                          <p:spTgt spid="268300">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43718">
                                            <p:txEl>
                                              <p:pRg st="0" end="0"/>
                                            </p:txEl>
                                          </p:spTgt>
                                        </p:tgtEl>
                                        <p:attrNameLst>
                                          <p:attrName>style.visibility</p:attrName>
                                        </p:attrNameLst>
                                      </p:cBhvr>
                                      <p:to>
                                        <p:strVal val="visible"/>
                                      </p:to>
                                    </p:set>
                                    <p:animEffect transition="in" filter="blinds(horizontal)">
                                      <p:cBhvr>
                                        <p:cTn id="47" dur="500"/>
                                        <p:tgtEl>
                                          <p:spTgt spid="243718">
                                            <p:txEl>
                                              <p:pRg st="0" end="0"/>
                                            </p:txEl>
                                          </p:spTgt>
                                        </p:tgtEl>
                                      </p:cBhvr>
                                    </p:animEffect>
                                  </p:childTnLst>
                                </p:cTn>
                              </p:par>
                              <p:par>
                                <p:cTn id="48" presetID="3" presetClass="entr" presetSubtype="10" fill="hold" nodeType="withEffect">
                                  <p:stCondLst>
                                    <p:cond delay="0"/>
                                  </p:stCondLst>
                                  <p:childTnLst>
                                    <p:set>
                                      <p:cBhvr>
                                        <p:cTn id="49" dur="1" fill="hold">
                                          <p:stCondLst>
                                            <p:cond delay="0"/>
                                          </p:stCondLst>
                                        </p:cTn>
                                        <p:tgtEl>
                                          <p:spTgt spid="243718">
                                            <p:txEl>
                                              <p:pRg st="1" end="1"/>
                                            </p:txEl>
                                          </p:spTgt>
                                        </p:tgtEl>
                                        <p:attrNameLst>
                                          <p:attrName>style.visibility</p:attrName>
                                        </p:attrNameLst>
                                      </p:cBhvr>
                                      <p:to>
                                        <p:strVal val="visible"/>
                                      </p:to>
                                    </p:set>
                                    <p:animEffect transition="in" filter="blinds(horizontal)">
                                      <p:cBhvr>
                                        <p:cTn id="50" dur="500"/>
                                        <p:tgtEl>
                                          <p:spTgt spid="243718">
                                            <p:txEl>
                                              <p:pRg st="1" end="1"/>
                                            </p:txEl>
                                          </p:spTgt>
                                        </p:tgtEl>
                                      </p:cBhvr>
                                    </p:animEffect>
                                  </p:childTnLst>
                                </p:cTn>
                              </p:par>
                              <p:par>
                                <p:cTn id="51" presetID="3" presetClass="entr" presetSubtype="10" fill="hold" nodeType="withEffect">
                                  <p:stCondLst>
                                    <p:cond delay="0"/>
                                  </p:stCondLst>
                                  <p:childTnLst>
                                    <p:set>
                                      <p:cBhvr>
                                        <p:cTn id="52" dur="1" fill="hold">
                                          <p:stCondLst>
                                            <p:cond delay="0"/>
                                          </p:stCondLst>
                                        </p:cTn>
                                        <p:tgtEl>
                                          <p:spTgt spid="243718">
                                            <p:txEl>
                                              <p:pRg st="2" end="2"/>
                                            </p:txEl>
                                          </p:spTgt>
                                        </p:tgtEl>
                                        <p:attrNameLst>
                                          <p:attrName>style.visibility</p:attrName>
                                        </p:attrNameLst>
                                      </p:cBhvr>
                                      <p:to>
                                        <p:strVal val="visible"/>
                                      </p:to>
                                    </p:set>
                                    <p:animEffect transition="in" filter="blinds(horizontal)">
                                      <p:cBhvr>
                                        <p:cTn id="53" dur="500"/>
                                        <p:tgtEl>
                                          <p:spTgt spid="243718">
                                            <p:txEl>
                                              <p:pRg st="2" end="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243719">
                                            <p:txEl>
                                              <p:pRg st="0" end="0"/>
                                            </p:txEl>
                                          </p:spTgt>
                                        </p:tgtEl>
                                        <p:attrNameLst>
                                          <p:attrName>style.visibility</p:attrName>
                                        </p:attrNameLst>
                                      </p:cBhvr>
                                      <p:to>
                                        <p:strVal val="visible"/>
                                      </p:to>
                                    </p:set>
                                    <p:animEffect transition="in" filter="blinds(horizontal)">
                                      <p:cBhvr>
                                        <p:cTn id="58" dur="500"/>
                                        <p:tgtEl>
                                          <p:spTgt spid="243719">
                                            <p:txEl>
                                              <p:pRg st="0" end="0"/>
                                            </p:txEl>
                                          </p:spTgt>
                                        </p:tgtEl>
                                      </p:cBhvr>
                                    </p:animEffect>
                                  </p:childTnLst>
                                </p:cTn>
                              </p:par>
                              <p:par>
                                <p:cTn id="59" presetID="3" presetClass="entr" presetSubtype="10" fill="hold" nodeType="withEffect">
                                  <p:stCondLst>
                                    <p:cond delay="0"/>
                                  </p:stCondLst>
                                  <p:childTnLst>
                                    <p:set>
                                      <p:cBhvr>
                                        <p:cTn id="60" dur="1" fill="hold">
                                          <p:stCondLst>
                                            <p:cond delay="0"/>
                                          </p:stCondLst>
                                        </p:cTn>
                                        <p:tgtEl>
                                          <p:spTgt spid="243719">
                                            <p:txEl>
                                              <p:pRg st="1" end="1"/>
                                            </p:txEl>
                                          </p:spTgt>
                                        </p:tgtEl>
                                        <p:attrNameLst>
                                          <p:attrName>style.visibility</p:attrName>
                                        </p:attrNameLst>
                                      </p:cBhvr>
                                      <p:to>
                                        <p:strVal val="visible"/>
                                      </p:to>
                                    </p:set>
                                    <p:animEffect transition="in" filter="blinds(horizontal)">
                                      <p:cBhvr>
                                        <p:cTn id="61" dur="500"/>
                                        <p:tgtEl>
                                          <p:spTgt spid="243719">
                                            <p:txEl>
                                              <p:pRg st="1" end="1"/>
                                            </p:txEl>
                                          </p:spTgt>
                                        </p:tgtEl>
                                      </p:cBhvr>
                                    </p:animEffect>
                                  </p:childTnLst>
                                </p:cTn>
                              </p:par>
                              <p:par>
                                <p:cTn id="62" presetID="3" presetClass="entr" presetSubtype="10" fill="hold" nodeType="withEffect">
                                  <p:stCondLst>
                                    <p:cond delay="0"/>
                                  </p:stCondLst>
                                  <p:childTnLst>
                                    <p:set>
                                      <p:cBhvr>
                                        <p:cTn id="63" dur="1" fill="hold">
                                          <p:stCondLst>
                                            <p:cond delay="0"/>
                                          </p:stCondLst>
                                        </p:cTn>
                                        <p:tgtEl>
                                          <p:spTgt spid="243719">
                                            <p:txEl>
                                              <p:pRg st="2" end="2"/>
                                            </p:txEl>
                                          </p:spTgt>
                                        </p:tgtEl>
                                        <p:attrNameLst>
                                          <p:attrName>style.visibility</p:attrName>
                                        </p:attrNameLst>
                                      </p:cBhvr>
                                      <p:to>
                                        <p:strVal val="visible"/>
                                      </p:to>
                                    </p:set>
                                    <p:animEffect transition="in" filter="blinds(horizontal)">
                                      <p:cBhvr>
                                        <p:cTn id="64" dur="500"/>
                                        <p:tgtEl>
                                          <p:spTgt spid="243719">
                                            <p:txEl>
                                              <p:pRg st="2" end="2"/>
                                            </p:txEl>
                                          </p:spTgt>
                                        </p:tgtEl>
                                      </p:cBhvr>
                                    </p:animEffect>
                                  </p:childTnLst>
                                </p:cTn>
                              </p:par>
                              <p:par>
                                <p:cTn id="65" presetID="3" presetClass="entr" presetSubtype="10" fill="hold" nodeType="withEffect">
                                  <p:stCondLst>
                                    <p:cond delay="0"/>
                                  </p:stCondLst>
                                  <p:childTnLst>
                                    <p:set>
                                      <p:cBhvr>
                                        <p:cTn id="66" dur="1" fill="hold">
                                          <p:stCondLst>
                                            <p:cond delay="0"/>
                                          </p:stCondLst>
                                        </p:cTn>
                                        <p:tgtEl>
                                          <p:spTgt spid="243719">
                                            <p:txEl>
                                              <p:pRg st="3" end="3"/>
                                            </p:txEl>
                                          </p:spTgt>
                                        </p:tgtEl>
                                        <p:attrNameLst>
                                          <p:attrName>style.visibility</p:attrName>
                                        </p:attrNameLst>
                                      </p:cBhvr>
                                      <p:to>
                                        <p:strVal val="visible"/>
                                      </p:to>
                                    </p:set>
                                    <p:animEffect transition="in" filter="blinds(horizontal)">
                                      <p:cBhvr>
                                        <p:cTn id="67" dur="500"/>
                                        <p:tgtEl>
                                          <p:spTgt spid="2437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61" name="组合 3"/>
          <p:cNvGrpSpPr/>
          <p:nvPr/>
        </p:nvGrpSpPr>
        <p:grpSpPr bwMode="auto">
          <a:xfrm>
            <a:off x="-28575" y="-26988"/>
            <a:ext cx="12218988" cy="1022351"/>
            <a:chOff x="-28575" y="3703045"/>
            <a:chExt cx="12316469" cy="1022099"/>
          </a:xfrm>
        </p:grpSpPr>
        <p:sp>
          <p:nvSpPr>
            <p:cNvPr id="5" name="矩形 4"/>
            <p:cNvSpPr/>
            <p:nvPr/>
          </p:nvSpPr>
          <p:spPr>
            <a:xfrm>
              <a:off x="5061550" y="4096649"/>
              <a:ext cx="7226344" cy="628495"/>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2"/>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45762"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45763" name="Group 55"/>
          <p:cNvGrpSpPr/>
          <p:nvPr/>
        </p:nvGrpSpPr>
        <p:grpSpPr bwMode="auto">
          <a:xfrm>
            <a:off x="2998788" y="117475"/>
            <a:ext cx="4970462" cy="566738"/>
            <a:chOff x="2465" y="76"/>
            <a:chExt cx="1535" cy="357"/>
          </a:xfrm>
        </p:grpSpPr>
        <p:grpSp>
          <p:nvGrpSpPr>
            <p:cNvPr id="8"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45814"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五、个人所得税应纳税额的计算</a:t>
              </a:r>
            </a:p>
          </p:txBody>
        </p:sp>
      </p:grpSp>
      <p:sp>
        <p:nvSpPr>
          <p:cNvPr id="2" name="流程图: 可选过程 1"/>
          <p:cNvSpPr/>
          <p:nvPr/>
        </p:nvSpPr>
        <p:spPr>
          <a:xfrm>
            <a:off x="261938" y="620713"/>
            <a:ext cx="2871787" cy="515937"/>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dirty="0">
                <a:solidFill>
                  <a:srgbClr val="002060"/>
                </a:solidFill>
              </a:rPr>
              <a:t>综合所得的应纳税额</a:t>
            </a:r>
          </a:p>
        </p:txBody>
      </p:sp>
      <p:sp>
        <p:nvSpPr>
          <p:cNvPr id="245765" name="TextBox 13"/>
          <p:cNvSpPr txBox="1">
            <a:spLocks noChangeArrowheads="1"/>
          </p:cNvSpPr>
          <p:nvPr/>
        </p:nvSpPr>
        <p:spPr bwMode="auto">
          <a:xfrm>
            <a:off x="236538" y="2786063"/>
            <a:ext cx="11788775" cy="922020"/>
          </a:xfrm>
          <a:prstGeom prst="rect">
            <a:avLst/>
          </a:prstGeom>
          <a:noFill/>
          <a:ln w="9525">
            <a:noFill/>
            <a:miter lim="800000"/>
          </a:ln>
        </p:spPr>
        <p:txBody>
          <a:bodyPr>
            <a:spAutoFit/>
          </a:bodyPr>
          <a:lstStyle/>
          <a:p>
            <a:r>
              <a:rPr lang="zh-CN" altLang="en-US" b="1"/>
              <a:t>例</a:t>
            </a:r>
            <a:r>
              <a:rPr lang="en-US" altLang="zh-CN" b="1"/>
              <a:t>6:</a:t>
            </a:r>
            <a:r>
              <a:rPr lang="zh-CN" altLang="en-US" b="1"/>
              <a:t>李某</a:t>
            </a:r>
            <a:r>
              <a:rPr lang="en-US" altLang="zh-CN" b="1"/>
              <a:t>2020</a:t>
            </a:r>
            <a:r>
              <a:rPr lang="zh-CN" altLang="en-US" b="1"/>
              <a:t>年</a:t>
            </a:r>
            <a:r>
              <a:rPr lang="en-US" altLang="zh-CN" b="1"/>
              <a:t>1-12</a:t>
            </a:r>
            <a:r>
              <a:rPr lang="zh-CN" altLang="en-US" b="1"/>
              <a:t>月每月工资薪金为</a:t>
            </a:r>
            <a:r>
              <a:rPr lang="en-US" altLang="zh-CN" b="1"/>
              <a:t>28000</a:t>
            </a:r>
            <a:r>
              <a:rPr lang="zh-CN" altLang="en-US" b="1"/>
              <a:t>元，每月三险一金合计</a:t>
            </a:r>
            <a:r>
              <a:rPr lang="en-US" altLang="zh-CN" b="1"/>
              <a:t>3000</a:t>
            </a:r>
            <a:r>
              <a:rPr lang="zh-CN" altLang="en-US" b="1"/>
              <a:t>元，各项专项附加扣除合计</a:t>
            </a:r>
            <a:r>
              <a:rPr lang="en-US" altLang="zh-CN" b="1"/>
              <a:t>4000</a:t>
            </a:r>
            <a:r>
              <a:rPr lang="zh-CN" altLang="en-US" b="1"/>
              <a:t>元，则</a:t>
            </a:r>
            <a:r>
              <a:rPr lang="en-US" altLang="zh-CN" b="1"/>
              <a:t>1-12</a:t>
            </a:r>
            <a:r>
              <a:rPr lang="zh-CN" altLang="en-US" b="1"/>
              <a:t>月工资薪金预扣预缴个人所得税税额合计</a:t>
            </a:r>
            <a:r>
              <a:rPr lang="en-US" altLang="zh-CN" b="1"/>
              <a:t>21480</a:t>
            </a:r>
            <a:r>
              <a:rPr lang="zh-CN" altLang="en-US" b="1"/>
              <a:t>。如下图：</a:t>
            </a:r>
            <a:endParaRPr lang="en-US" altLang="zh-CN" b="1"/>
          </a:p>
          <a:p>
            <a:endParaRPr lang="zh-CN" altLang="en-US"/>
          </a:p>
        </p:txBody>
      </p:sp>
      <p:sp>
        <p:nvSpPr>
          <p:cNvPr id="245766" name="TextBox 14"/>
          <p:cNvSpPr txBox="1">
            <a:spLocks noChangeArrowheads="1"/>
          </p:cNvSpPr>
          <p:nvPr/>
        </p:nvSpPr>
        <p:spPr bwMode="auto">
          <a:xfrm>
            <a:off x="190500" y="4508500"/>
            <a:ext cx="11788775" cy="2014538"/>
          </a:xfrm>
          <a:prstGeom prst="rect">
            <a:avLst/>
          </a:prstGeom>
          <a:noFill/>
          <a:ln w="9525">
            <a:noFill/>
            <a:miter lim="800000"/>
          </a:ln>
        </p:spPr>
        <p:txBody>
          <a:bodyPr>
            <a:spAutoFit/>
          </a:bodyPr>
          <a:lstStyle/>
          <a:p>
            <a:r>
              <a:rPr lang="zh-CN" altLang="en-US" b="1"/>
              <a:t>另有发生预缴各项综合所得应纳税额如下：</a:t>
            </a:r>
            <a:endParaRPr lang="en-US" altLang="zh-CN" b="1"/>
          </a:p>
          <a:p>
            <a:r>
              <a:rPr lang="zh-CN" altLang="en-US" b="1"/>
              <a:t>（</a:t>
            </a:r>
            <a:r>
              <a:rPr lang="en-US" altLang="zh-CN" b="1"/>
              <a:t>1</a:t>
            </a:r>
            <a:r>
              <a:rPr lang="zh-CN" altLang="en-US" b="1"/>
              <a:t>）</a:t>
            </a:r>
            <a:r>
              <a:rPr lang="en-US" altLang="zh-CN" b="1"/>
              <a:t>2</a:t>
            </a:r>
            <a:r>
              <a:rPr lang="zh-CN" altLang="en-US" b="1"/>
              <a:t>月</a:t>
            </a:r>
            <a:r>
              <a:rPr lang="en-US" altLang="zh-CN" b="1"/>
              <a:t>-3</a:t>
            </a:r>
            <a:r>
              <a:rPr lang="zh-CN" altLang="en-US" b="1"/>
              <a:t>月提供教育培训，每月</a:t>
            </a:r>
            <a:r>
              <a:rPr lang="en-US" altLang="zh-CN" b="1"/>
              <a:t>4</a:t>
            </a:r>
            <a:r>
              <a:rPr lang="zh-CN" altLang="en-US" b="1"/>
              <a:t>次，每次获得报酬</a:t>
            </a:r>
            <a:r>
              <a:rPr lang="en-US" altLang="zh-CN" b="1"/>
              <a:t>500</a:t>
            </a:r>
            <a:r>
              <a:rPr lang="zh-CN" altLang="en-US" b="1"/>
              <a:t>元。</a:t>
            </a:r>
            <a:r>
              <a:rPr lang="en-US" altLang="zh-CN" b="1"/>
              <a:t>2</a:t>
            </a:r>
            <a:r>
              <a:rPr lang="zh-CN" altLang="en-US" b="1"/>
              <a:t>月、</a:t>
            </a:r>
            <a:r>
              <a:rPr lang="en-US" altLang="zh-CN" b="1"/>
              <a:t>3</a:t>
            </a:r>
            <a:r>
              <a:rPr lang="zh-CN" altLang="en-US" b="1"/>
              <a:t>月分别预扣预缴</a:t>
            </a:r>
            <a:r>
              <a:rPr lang="en-US" altLang="zh-CN" b="1"/>
              <a:t>240</a:t>
            </a:r>
            <a:r>
              <a:rPr lang="zh-CN" altLang="en-US" b="1"/>
              <a:t>元；</a:t>
            </a:r>
            <a:endParaRPr lang="en-US" altLang="zh-CN" b="1"/>
          </a:p>
          <a:p>
            <a:r>
              <a:rPr lang="zh-CN" altLang="en-US" b="1"/>
              <a:t>（</a:t>
            </a:r>
            <a:r>
              <a:rPr lang="en-US" altLang="zh-CN" b="1"/>
              <a:t>2</a:t>
            </a:r>
            <a:r>
              <a:rPr lang="zh-CN" altLang="en-US" b="1"/>
              <a:t>）</a:t>
            </a:r>
            <a:r>
              <a:rPr lang="en-US" altLang="zh-CN" b="1"/>
              <a:t>6</a:t>
            </a:r>
            <a:r>
              <a:rPr lang="zh-CN" altLang="en-US" b="1"/>
              <a:t>月发表网络小说获得稿酬收入</a:t>
            </a:r>
            <a:r>
              <a:rPr lang="en-US" altLang="zh-CN" b="1"/>
              <a:t>3000</a:t>
            </a:r>
            <a:r>
              <a:rPr lang="zh-CN" altLang="en-US" b="1"/>
              <a:t>元。当月预扣预缴</a:t>
            </a:r>
            <a:r>
              <a:rPr lang="en-US" altLang="zh-CN" b="1"/>
              <a:t>308</a:t>
            </a:r>
            <a:r>
              <a:rPr lang="zh-CN" altLang="en-US" b="1"/>
              <a:t>元；</a:t>
            </a:r>
            <a:endParaRPr lang="en-US" altLang="zh-CN" b="1"/>
          </a:p>
          <a:p>
            <a:r>
              <a:rPr lang="zh-CN" altLang="en-US" b="1"/>
              <a:t>（</a:t>
            </a:r>
            <a:r>
              <a:rPr lang="en-US" altLang="zh-CN" b="1"/>
              <a:t>3</a:t>
            </a:r>
            <a:r>
              <a:rPr lang="zh-CN" altLang="en-US" b="1"/>
              <a:t>）</a:t>
            </a:r>
            <a:r>
              <a:rPr lang="en-US" altLang="zh-CN" b="1"/>
              <a:t>8</a:t>
            </a:r>
            <a:r>
              <a:rPr lang="zh-CN" altLang="en-US" b="1"/>
              <a:t>月出售自行开发的无形资产专利技术使用权，获得一次性使用费收入</a:t>
            </a:r>
            <a:r>
              <a:rPr lang="en-US" altLang="zh-CN" b="1"/>
              <a:t>13000</a:t>
            </a:r>
            <a:r>
              <a:rPr lang="zh-CN" altLang="en-US" b="1"/>
              <a:t>元。当月预扣预缴</a:t>
            </a:r>
            <a:r>
              <a:rPr lang="en-US" altLang="zh-CN" b="1"/>
              <a:t>2080</a:t>
            </a:r>
            <a:r>
              <a:rPr lang="zh-CN" altLang="en-US" b="1"/>
              <a:t>元；</a:t>
            </a:r>
            <a:endParaRPr lang="en-US" altLang="zh-CN" b="1"/>
          </a:p>
          <a:p>
            <a:r>
              <a:rPr lang="zh-CN" altLang="en-US" b="1"/>
              <a:t>（</a:t>
            </a:r>
            <a:r>
              <a:rPr lang="en-US" altLang="zh-CN" b="1"/>
              <a:t>4</a:t>
            </a:r>
            <a:r>
              <a:rPr lang="zh-CN" altLang="en-US" b="1"/>
              <a:t>）</a:t>
            </a:r>
            <a:r>
              <a:rPr lang="en-US" altLang="zh-CN" b="1"/>
              <a:t>10</a:t>
            </a:r>
            <a:r>
              <a:rPr lang="zh-CN" altLang="en-US" b="1"/>
              <a:t>月受邀请作为专题讲座发言人获得报酬</a:t>
            </a:r>
            <a:r>
              <a:rPr lang="en-US" altLang="zh-CN" b="1"/>
              <a:t>1500</a:t>
            </a:r>
            <a:r>
              <a:rPr lang="zh-CN" altLang="en-US" b="1"/>
              <a:t>元。当月预扣预缴</a:t>
            </a:r>
            <a:r>
              <a:rPr lang="en-US" altLang="zh-CN" b="1"/>
              <a:t>140</a:t>
            </a:r>
            <a:r>
              <a:rPr lang="zh-CN" altLang="en-US" b="1"/>
              <a:t>元；</a:t>
            </a:r>
          </a:p>
          <a:p>
            <a:r>
              <a:rPr lang="zh-CN" altLang="en-US" b="1"/>
              <a:t>（</a:t>
            </a:r>
            <a:r>
              <a:rPr lang="en-US" altLang="zh-CN" b="1"/>
              <a:t>5</a:t>
            </a:r>
            <a:r>
              <a:rPr lang="zh-CN" altLang="en-US" b="1"/>
              <a:t>）</a:t>
            </a:r>
            <a:r>
              <a:rPr lang="en-US" altLang="zh-CN" b="1"/>
              <a:t>12</a:t>
            </a:r>
            <a:r>
              <a:rPr lang="zh-CN" altLang="en-US" b="1"/>
              <a:t>月获得年度考核奖金共计</a:t>
            </a:r>
            <a:r>
              <a:rPr lang="en-US" altLang="zh-CN" b="1"/>
              <a:t>35000</a:t>
            </a:r>
            <a:r>
              <a:rPr lang="zh-CN" altLang="en-US" b="1"/>
              <a:t>元。选择单独计税，当月缴纳个税</a:t>
            </a:r>
            <a:r>
              <a:rPr lang="en-US" altLang="zh-CN" b="1"/>
              <a:t>1050</a:t>
            </a:r>
            <a:r>
              <a:rPr lang="zh-CN" altLang="en-US" b="1"/>
              <a:t>元。</a:t>
            </a:r>
          </a:p>
          <a:p>
            <a:r>
              <a:rPr lang="zh-CN" altLang="en-US" b="1"/>
              <a:t>请计算按年度汇算清缴综合所得计算的个人所得税应纳税额，并计算实际应补（退）税额。</a:t>
            </a:r>
          </a:p>
        </p:txBody>
      </p:sp>
      <p:sp>
        <p:nvSpPr>
          <p:cNvPr id="16" name="矩形: 圆角 8"/>
          <p:cNvSpPr/>
          <p:nvPr/>
        </p:nvSpPr>
        <p:spPr>
          <a:xfrm>
            <a:off x="119063" y="1268413"/>
            <a:ext cx="11233150" cy="1512887"/>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zh-CN" altLang="en-US" sz="2000" b="1">
                <a:solidFill>
                  <a:schemeClr val="tx1"/>
                </a:solidFill>
                <a:latin typeface="Arial" panose="020B0604020202020204" pitchFamily="34" charset="0"/>
              </a:rPr>
              <a:t>年度汇算清缴综合所得应纳税所得额</a:t>
            </a:r>
            <a:r>
              <a:rPr lang="zh-CN" altLang="en-US" sz="2000" b="1">
                <a:solidFill>
                  <a:schemeClr val="bg1"/>
                </a:solidFill>
                <a:latin typeface="Arial" panose="020B0604020202020204" pitchFamily="34" charset="0"/>
              </a:rPr>
              <a:t>＝每一纳税年度的</a:t>
            </a:r>
            <a:r>
              <a:rPr lang="en-US" altLang="zh-CN" sz="2000" b="1">
                <a:solidFill>
                  <a:schemeClr val="tx1"/>
                </a:solidFill>
                <a:latin typeface="Arial" panose="020B0604020202020204" pitchFamily="34" charset="0"/>
              </a:rPr>
              <a:t>4</a:t>
            </a:r>
            <a:r>
              <a:rPr lang="zh-CN" altLang="en-US" sz="2000" b="1">
                <a:solidFill>
                  <a:schemeClr val="tx1"/>
                </a:solidFill>
                <a:latin typeface="Arial" panose="020B0604020202020204" pitchFamily="34" charset="0"/>
              </a:rPr>
              <a:t>项</a:t>
            </a:r>
            <a:r>
              <a:rPr lang="zh-CN" altLang="en-US" sz="2000" b="1">
                <a:solidFill>
                  <a:schemeClr val="bg1"/>
                </a:solidFill>
                <a:latin typeface="Arial" panose="020B0604020202020204" pitchFamily="34" charset="0"/>
              </a:rPr>
              <a:t>综合所得收入</a:t>
            </a:r>
            <a:r>
              <a:rPr lang="zh-CN" altLang="en-US" sz="2000" b="1">
                <a:solidFill>
                  <a:schemeClr val="tx1"/>
                </a:solidFill>
                <a:latin typeface="Arial" panose="020B0604020202020204" pitchFamily="34" charset="0"/>
              </a:rPr>
              <a:t>总额</a:t>
            </a:r>
            <a:r>
              <a:rPr lang="zh-CN" altLang="en-US" sz="2000" b="1">
                <a:solidFill>
                  <a:schemeClr val="bg1"/>
                </a:solidFill>
                <a:latin typeface="Arial" panose="020B0604020202020204" pitchFamily="34" charset="0"/>
              </a:rPr>
              <a:t>－</a:t>
            </a:r>
            <a:r>
              <a:rPr lang="en-US" altLang="zh-CN" sz="2000" b="1">
                <a:solidFill>
                  <a:schemeClr val="bg1"/>
                </a:solidFill>
                <a:latin typeface="Arial" panose="020B0604020202020204" pitchFamily="34" charset="0"/>
              </a:rPr>
              <a:t>6</a:t>
            </a:r>
            <a:r>
              <a:rPr lang="zh-CN" altLang="en-US" sz="2000" b="1">
                <a:solidFill>
                  <a:schemeClr val="bg1"/>
                </a:solidFill>
                <a:latin typeface="Arial" panose="020B0604020202020204" pitchFamily="34" charset="0"/>
              </a:rPr>
              <a:t>万元</a:t>
            </a:r>
            <a:r>
              <a:rPr lang="en-US" altLang="zh-CN" sz="2000" b="1">
                <a:solidFill>
                  <a:schemeClr val="bg1"/>
                </a:solidFill>
                <a:latin typeface="Arial" panose="020B0604020202020204" pitchFamily="34" charset="0"/>
              </a:rPr>
              <a:t>/</a:t>
            </a:r>
            <a:r>
              <a:rPr lang="zh-CN" altLang="en-US" sz="2000" b="1">
                <a:solidFill>
                  <a:schemeClr val="bg1"/>
                </a:solidFill>
                <a:latin typeface="Arial" panose="020B0604020202020204" pitchFamily="34" charset="0"/>
              </a:rPr>
              <a:t>年－专项扣除年度总额－专项附加扣除年度总额－其他扣除</a:t>
            </a:r>
            <a:br>
              <a:rPr lang="zh-CN" altLang="en-US" sz="2000" b="1">
                <a:solidFill>
                  <a:schemeClr val="bg1"/>
                </a:solidFill>
                <a:latin typeface="Arial" panose="020B0604020202020204" pitchFamily="34" charset="0"/>
              </a:rPr>
            </a:br>
            <a:r>
              <a:rPr lang="zh-CN" altLang="en-US" sz="2000" b="1">
                <a:solidFill>
                  <a:schemeClr val="tx1"/>
                </a:solidFill>
                <a:latin typeface="Arial" panose="020B0604020202020204" pitchFamily="34" charset="0"/>
              </a:rPr>
              <a:t>年度综合所得应纳税额</a:t>
            </a:r>
            <a:r>
              <a:rPr lang="en-US" altLang="zh-CN" sz="2000" b="1">
                <a:solidFill>
                  <a:schemeClr val="bg1"/>
                </a:solidFill>
                <a:latin typeface="Arial" panose="020B0604020202020204" pitchFamily="34" charset="0"/>
              </a:rPr>
              <a:t>=</a:t>
            </a:r>
            <a:r>
              <a:rPr lang="zh-CN" altLang="en-US" sz="2000" b="1">
                <a:solidFill>
                  <a:schemeClr val="bg1"/>
                </a:solidFill>
                <a:latin typeface="Arial" panose="020B0604020202020204" pitchFamily="34" charset="0"/>
              </a:rPr>
              <a:t>年度综合所得应纳税所得额</a:t>
            </a:r>
            <a:r>
              <a:rPr lang="zh-CN" altLang="zh-CN" sz="2000" b="1">
                <a:solidFill>
                  <a:srgbClr val="FFFFFF"/>
                </a:solidFill>
                <a:latin typeface="Arial" panose="020B0604020202020204" pitchFamily="34" charset="0"/>
              </a:rPr>
              <a:t>×税率－速算扣除数</a:t>
            </a:r>
            <a:endParaRPr lang="zh-CN" altLang="en-US" sz="2000" b="1">
              <a:solidFill>
                <a:srgbClr val="FFFFFF"/>
              </a:solidFill>
            </a:endParaRPr>
          </a:p>
          <a:p>
            <a:pPr>
              <a:defRPr/>
            </a:pPr>
            <a:r>
              <a:rPr lang="zh-CN" altLang="en-US" sz="2000" b="1">
                <a:solidFill>
                  <a:schemeClr val="tx2"/>
                </a:solidFill>
              </a:rPr>
              <a:t>（劳务报酬、特许权使用费按实际收入的</a:t>
            </a:r>
            <a:r>
              <a:rPr lang="en-US" altLang="zh-CN" sz="2000" b="1">
                <a:solidFill>
                  <a:schemeClr val="tx2"/>
                </a:solidFill>
              </a:rPr>
              <a:t>80%</a:t>
            </a:r>
            <a:r>
              <a:rPr lang="zh-CN" altLang="en-US" sz="2000" b="1">
                <a:solidFill>
                  <a:schemeClr val="tx2"/>
                </a:solidFill>
              </a:rPr>
              <a:t>，稿酬按实际收入的</a:t>
            </a:r>
            <a:r>
              <a:rPr lang="en-US" altLang="zh-CN" sz="2000" b="1">
                <a:solidFill>
                  <a:schemeClr val="tx2"/>
                </a:solidFill>
              </a:rPr>
              <a:t>56%</a:t>
            </a:r>
            <a:r>
              <a:rPr lang="zh-CN" altLang="en-US" sz="2000" b="1">
                <a:solidFill>
                  <a:schemeClr val="tx2"/>
                </a:solidFill>
              </a:rPr>
              <a:t>）</a:t>
            </a:r>
          </a:p>
        </p:txBody>
      </p:sp>
      <p:graphicFrame>
        <p:nvGraphicFramePr>
          <p:cNvPr id="245818" name="Group 58"/>
          <p:cNvGraphicFramePr>
            <a:graphicFrameLocks noGrp="1"/>
          </p:cNvGraphicFramePr>
          <p:nvPr>
            <p:custDataLst>
              <p:tags r:id="rId1"/>
            </p:custDataLst>
          </p:nvPr>
        </p:nvGraphicFramePr>
        <p:xfrm>
          <a:off x="522288" y="3500438"/>
          <a:ext cx="10360025" cy="972820"/>
        </p:xfrm>
        <a:graphic>
          <a:graphicData uri="http://schemas.openxmlformats.org/drawingml/2006/table">
            <a:tbl>
              <a:tblPr/>
              <a:tblGrid>
                <a:gridCol w="928687"/>
                <a:gridCol w="714375"/>
                <a:gridCol w="785813"/>
                <a:gridCol w="785812"/>
                <a:gridCol w="785813"/>
                <a:gridCol w="785812"/>
                <a:gridCol w="785813"/>
                <a:gridCol w="787400"/>
                <a:gridCol w="785812"/>
                <a:gridCol w="785813"/>
                <a:gridCol w="785812"/>
                <a:gridCol w="785813"/>
                <a:gridCol w="857250"/>
              </a:tblGrid>
              <a:tr h="393700">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月    份</a:t>
                      </a:r>
                    </a:p>
                  </a:txBody>
                  <a:tcP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 1</a:t>
                      </a:r>
                      <a:r>
                        <a:rPr kumimoji="0" lang="zh-CN" altLang="en-US"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  2</a:t>
                      </a:r>
                      <a:r>
                        <a:rPr kumimoji="0" lang="zh-CN" altLang="en-US"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月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  3</a:t>
                      </a:r>
                      <a:r>
                        <a:rPr kumimoji="0" lang="zh-CN" altLang="en-US"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  4</a:t>
                      </a:r>
                      <a:r>
                        <a:rPr kumimoji="0" lang="zh-CN" altLang="en-US"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  5</a:t>
                      </a:r>
                      <a:r>
                        <a:rPr kumimoji="0" lang="zh-CN" altLang="en-US"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   6</a:t>
                      </a:r>
                      <a:r>
                        <a:rPr kumimoji="0" lang="zh-CN" altLang="en-US"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 7</a:t>
                      </a:r>
                      <a:r>
                        <a:rPr kumimoji="0" lang="zh-CN" altLang="en-US"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 8</a:t>
                      </a:r>
                      <a:r>
                        <a:rPr kumimoji="0" lang="zh-CN" altLang="en-US"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9</a:t>
                      </a:r>
                      <a:r>
                        <a:rPr kumimoji="0" lang="zh-CN" altLang="en-US"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10</a:t>
                      </a:r>
                      <a:r>
                        <a:rPr kumimoji="0" lang="zh-CN" altLang="en-US"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11</a:t>
                      </a:r>
                      <a:r>
                        <a:rPr kumimoji="0" lang="zh-CN" altLang="en-US"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   12</a:t>
                      </a:r>
                      <a:r>
                        <a:rPr kumimoji="0" lang="zh-CN" altLang="en-US"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月</a:t>
                      </a:r>
                      <a:r>
                        <a:rPr kumimoji="0" lang="en-US" altLang="zh-CN"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rPr>
                        <a:t>     </a:t>
                      </a:r>
                      <a:endParaRPr kumimoji="0" lang="zh-CN" altLang="en-US" sz="1800" b="1" i="0" u="none" strike="noStrike" cap="none" normalizeH="0" baseline="0" smtClean="0">
                        <a:ln>
                          <a:noFill/>
                        </a:ln>
                        <a:solidFill>
                          <a:srgbClr val="FFFFFF"/>
                        </a:solidFill>
                        <a:effectLst/>
                        <a:latin typeface="Calibri" panose="020F050202020403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93700">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zh-CN" altLang="en-US" sz="16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rPr>
                        <a:t>预扣预缴税额</a:t>
                      </a:r>
                    </a:p>
                  </a:txBody>
                  <a:tcP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pPr>
                      <a:r>
                        <a:rPr kumimoji="0" lang="en-US"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rPr>
                        <a:t>480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rPr>
                        <a:t>480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rPr>
                        <a:t>1320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rPr>
                        <a:t>1600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rPr>
                        <a:t>1600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rPr>
                        <a:t>1600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rPr>
                        <a:t>1600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rPr>
                        <a:t>1600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rPr>
                        <a:t>1600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rPr>
                        <a:t>3200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rPr>
                        <a:t>3200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altLang="zh-CN" sz="1800" b="0" i="0" u="none" strike="noStrike" cap="none" normalizeH="0" baseline="0" smtClean="0">
                          <a:ln>
                            <a:noFill/>
                          </a:ln>
                          <a:solidFill>
                            <a:srgbClr val="000000"/>
                          </a:solidFill>
                          <a:effectLst/>
                          <a:latin typeface="Calibri" panose="020F0502020204030204" pitchFamily="34" charset="0"/>
                          <a:ea typeface="宋体" panose="02010600030101010101" pitchFamily="2" charset="-122"/>
                        </a:rPr>
                        <a:t>3200</a:t>
                      </a:r>
                    </a:p>
                  </a:txBody>
                  <a:tcP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245812" name="AutoShape 59"/>
          <p:cNvSpPr>
            <a:spLocks noChangeArrowheads="1"/>
          </p:cNvSpPr>
          <p:nvPr/>
        </p:nvSpPr>
        <p:spPr bwMode="auto">
          <a:xfrm>
            <a:off x="3934778" y="868680"/>
            <a:ext cx="8091487" cy="2447925"/>
          </a:xfrm>
          <a:prstGeom prst="roundRect">
            <a:avLst>
              <a:gd name="adj" fmla="val 16667"/>
            </a:avLst>
          </a:prstGeom>
          <a:solidFill>
            <a:srgbClr val="CCFFCC"/>
          </a:solidFill>
          <a:ln w="9525">
            <a:solidFill>
              <a:schemeClr val="tx1"/>
            </a:solidFill>
            <a:round/>
          </a:ln>
        </p:spPr>
        <p:txBody>
          <a:bodyPr wrap="none" anchor="ctr"/>
          <a:lstStyle/>
          <a:p>
            <a:pPr algn="l"/>
            <a:r>
              <a:rPr lang="zh-CN" altLang="en-US"/>
              <a:t>答案：</a:t>
            </a:r>
          </a:p>
          <a:p>
            <a:pPr algn="l"/>
            <a:r>
              <a:rPr lang="zh-CN" altLang="en-US"/>
              <a:t>年度汇算清缴综合所得应纳税所得额</a:t>
            </a:r>
          </a:p>
          <a:p>
            <a:pPr algn="l"/>
            <a:r>
              <a:rPr lang="en-US" altLang="zh-CN"/>
              <a:t>=</a:t>
            </a:r>
            <a:r>
              <a:rPr lang="zh-CN" altLang="en-US"/>
              <a:t>（</a:t>
            </a:r>
            <a:r>
              <a:rPr lang="en-US" altLang="zh-CN"/>
              <a:t>28000×12+500×4×2×80%+3000×56%+13000×80%+1500×80%</a:t>
            </a:r>
            <a:r>
              <a:rPr lang="zh-CN" altLang="en-US"/>
              <a:t>）</a:t>
            </a:r>
          </a:p>
          <a:p>
            <a:pPr algn="l"/>
            <a:r>
              <a:rPr lang="zh-CN" altLang="en-US"/>
              <a:t>    －</a:t>
            </a:r>
            <a:r>
              <a:rPr lang="en-US" altLang="zh-CN"/>
              <a:t>5000×12</a:t>
            </a:r>
            <a:r>
              <a:rPr lang="zh-CN" altLang="en-US"/>
              <a:t>－</a:t>
            </a:r>
            <a:r>
              <a:rPr lang="en-US" altLang="zh-CN"/>
              <a:t>3000×12</a:t>
            </a:r>
            <a:r>
              <a:rPr lang="zh-CN" altLang="en-US"/>
              <a:t>－</a:t>
            </a:r>
            <a:r>
              <a:rPr lang="en-US" altLang="zh-CN"/>
              <a:t>4000×12</a:t>
            </a:r>
          </a:p>
          <a:p>
            <a:pPr algn="l"/>
            <a:r>
              <a:rPr lang="en-US" altLang="zh-CN"/>
              <a:t>=208480</a:t>
            </a:r>
            <a:r>
              <a:rPr lang="zh-CN" altLang="en-US"/>
              <a:t>（元）</a:t>
            </a:r>
          </a:p>
          <a:p>
            <a:pPr algn="l"/>
            <a:r>
              <a:rPr lang="zh-CN" altLang="en-US"/>
              <a:t>年度综合所得应纳税额</a:t>
            </a:r>
            <a:r>
              <a:rPr lang="en-US" altLang="zh-CN"/>
              <a:t>=208480×20%</a:t>
            </a:r>
            <a:r>
              <a:rPr lang="zh-CN" altLang="en-US"/>
              <a:t>－</a:t>
            </a:r>
            <a:r>
              <a:rPr lang="en-US" altLang="zh-CN"/>
              <a:t>16920=24776</a:t>
            </a:r>
            <a:r>
              <a:rPr lang="zh-CN" altLang="en-US"/>
              <a:t>（元）</a:t>
            </a:r>
          </a:p>
          <a:p>
            <a:pPr algn="l"/>
            <a:r>
              <a:rPr lang="zh-CN" altLang="en-US"/>
              <a:t>当年已预扣预缴税额</a:t>
            </a:r>
            <a:r>
              <a:rPr lang="en-US" altLang="zh-CN"/>
              <a:t>=25538</a:t>
            </a:r>
            <a:r>
              <a:rPr lang="zh-CN" altLang="en-US"/>
              <a:t>（元）</a:t>
            </a:r>
          </a:p>
          <a:p>
            <a:pPr algn="l"/>
            <a:r>
              <a:rPr lang="zh-CN" altLang="en-US"/>
              <a:t>即需退综合所得应纳税额</a:t>
            </a:r>
            <a:r>
              <a:rPr lang="en-US" altLang="zh-CN">
                <a:sym typeface="+mn-ea"/>
              </a:rPr>
              <a:t>25538</a:t>
            </a:r>
            <a:r>
              <a:rPr lang="zh-CN" altLang="en-US"/>
              <a:t>－</a:t>
            </a:r>
            <a:r>
              <a:rPr lang="en-US" altLang="zh-CN">
                <a:sym typeface="+mn-ea"/>
              </a:rPr>
              <a:t>24776</a:t>
            </a:r>
            <a:r>
              <a:rPr lang="en-US" altLang="zh-CN"/>
              <a:t>=762</a:t>
            </a:r>
            <a:r>
              <a:rPr lang="zh-CN" altLang="en-US"/>
              <a:t>（元）</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ox(in)">
                                      <p:cBhvr>
                                        <p:cTn id="12" dur="10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45765"/>
                                        </p:tgtEl>
                                        <p:attrNameLst>
                                          <p:attrName>style.visibility</p:attrName>
                                        </p:attrNameLst>
                                      </p:cBhvr>
                                      <p:to>
                                        <p:strVal val="visible"/>
                                      </p:to>
                                    </p:set>
                                    <p:animEffect transition="in" filter="blinds(horizontal)">
                                      <p:cBhvr>
                                        <p:cTn id="17" dur="500"/>
                                        <p:tgtEl>
                                          <p:spTgt spid="24576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45818"/>
                                        </p:tgtEl>
                                        <p:attrNameLst>
                                          <p:attrName>style.visibility</p:attrName>
                                        </p:attrNameLst>
                                      </p:cBhvr>
                                      <p:to>
                                        <p:strVal val="visible"/>
                                      </p:to>
                                    </p:set>
                                    <p:animEffect transition="in" filter="blinds(horizontal)">
                                      <p:cBhvr>
                                        <p:cTn id="22" dur="500"/>
                                        <p:tgtEl>
                                          <p:spTgt spid="24581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45766">
                                            <p:txEl>
                                              <p:pRg st="0" end="0"/>
                                            </p:txEl>
                                          </p:spTgt>
                                        </p:tgtEl>
                                        <p:attrNameLst>
                                          <p:attrName>style.visibility</p:attrName>
                                        </p:attrNameLst>
                                      </p:cBhvr>
                                      <p:to>
                                        <p:strVal val="visible"/>
                                      </p:to>
                                    </p:set>
                                    <p:animEffect transition="in" filter="blinds(horizontal)">
                                      <p:cBhvr>
                                        <p:cTn id="27" dur="500"/>
                                        <p:tgtEl>
                                          <p:spTgt spid="245766">
                                            <p:txEl>
                                              <p:pRg st="0" end="0"/>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245766">
                                            <p:txEl>
                                              <p:pRg st="1" end="1"/>
                                            </p:txEl>
                                          </p:spTgt>
                                        </p:tgtEl>
                                        <p:attrNameLst>
                                          <p:attrName>style.visibility</p:attrName>
                                        </p:attrNameLst>
                                      </p:cBhvr>
                                      <p:to>
                                        <p:strVal val="visible"/>
                                      </p:to>
                                    </p:set>
                                    <p:animEffect transition="in" filter="blinds(horizontal)">
                                      <p:cBhvr>
                                        <p:cTn id="30" dur="500"/>
                                        <p:tgtEl>
                                          <p:spTgt spid="245766">
                                            <p:txEl>
                                              <p:pRg st="1" end="1"/>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245766">
                                            <p:txEl>
                                              <p:pRg st="2" end="2"/>
                                            </p:txEl>
                                          </p:spTgt>
                                        </p:tgtEl>
                                        <p:attrNameLst>
                                          <p:attrName>style.visibility</p:attrName>
                                        </p:attrNameLst>
                                      </p:cBhvr>
                                      <p:to>
                                        <p:strVal val="visible"/>
                                      </p:to>
                                    </p:set>
                                    <p:animEffect transition="in" filter="blinds(horizontal)">
                                      <p:cBhvr>
                                        <p:cTn id="33" dur="500"/>
                                        <p:tgtEl>
                                          <p:spTgt spid="245766">
                                            <p:txEl>
                                              <p:pRg st="2" end="2"/>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245766">
                                            <p:txEl>
                                              <p:pRg st="3" end="3"/>
                                            </p:txEl>
                                          </p:spTgt>
                                        </p:tgtEl>
                                        <p:attrNameLst>
                                          <p:attrName>style.visibility</p:attrName>
                                        </p:attrNameLst>
                                      </p:cBhvr>
                                      <p:to>
                                        <p:strVal val="visible"/>
                                      </p:to>
                                    </p:set>
                                    <p:animEffect transition="in" filter="blinds(horizontal)">
                                      <p:cBhvr>
                                        <p:cTn id="36" dur="500"/>
                                        <p:tgtEl>
                                          <p:spTgt spid="245766">
                                            <p:txEl>
                                              <p:pRg st="3" end="3"/>
                                            </p:txEl>
                                          </p:spTgt>
                                        </p:tgtEl>
                                      </p:cBhvr>
                                    </p:animEffect>
                                  </p:childTnLst>
                                </p:cTn>
                              </p:par>
                              <p:par>
                                <p:cTn id="37" presetID="3" presetClass="entr" presetSubtype="10" fill="hold" nodeType="withEffect">
                                  <p:stCondLst>
                                    <p:cond delay="0"/>
                                  </p:stCondLst>
                                  <p:childTnLst>
                                    <p:set>
                                      <p:cBhvr>
                                        <p:cTn id="38" dur="1" fill="hold">
                                          <p:stCondLst>
                                            <p:cond delay="0"/>
                                          </p:stCondLst>
                                        </p:cTn>
                                        <p:tgtEl>
                                          <p:spTgt spid="245766">
                                            <p:txEl>
                                              <p:pRg st="4" end="4"/>
                                            </p:txEl>
                                          </p:spTgt>
                                        </p:tgtEl>
                                        <p:attrNameLst>
                                          <p:attrName>style.visibility</p:attrName>
                                        </p:attrNameLst>
                                      </p:cBhvr>
                                      <p:to>
                                        <p:strVal val="visible"/>
                                      </p:to>
                                    </p:set>
                                    <p:animEffect transition="in" filter="blinds(horizontal)">
                                      <p:cBhvr>
                                        <p:cTn id="39" dur="500"/>
                                        <p:tgtEl>
                                          <p:spTgt spid="245766">
                                            <p:txEl>
                                              <p:pRg st="4" end="4"/>
                                            </p:txEl>
                                          </p:spTgt>
                                        </p:tgtEl>
                                      </p:cBhvr>
                                    </p:animEffect>
                                  </p:childTnLst>
                                </p:cTn>
                              </p:par>
                              <p:par>
                                <p:cTn id="40" presetID="3" presetClass="entr" presetSubtype="10" fill="hold" nodeType="withEffect">
                                  <p:stCondLst>
                                    <p:cond delay="0"/>
                                  </p:stCondLst>
                                  <p:childTnLst>
                                    <p:set>
                                      <p:cBhvr>
                                        <p:cTn id="41" dur="1" fill="hold">
                                          <p:stCondLst>
                                            <p:cond delay="0"/>
                                          </p:stCondLst>
                                        </p:cTn>
                                        <p:tgtEl>
                                          <p:spTgt spid="245766">
                                            <p:txEl>
                                              <p:pRg st="5" end="5"/>
                                            </p:txEl>
                                          </p:spTgt>
                                        </p:tgtEl>
                                        <p:attrNameLst>
                                          <p:attrName>style.visibility</p:attrName>
                                        </p:attrNameLst>
                                      </p:cBhvr>
                                      <p:to>
                                        <p:strVal val="visible"/>
                                      </p:to>
                                    </p:set>
                                    <p:animEffect transition="in" filter="blinds(horizontal)">
                                      <p:cBhvr>
                                        <p:cTn id="42" dur="500"/>
                                        <p:tgtEl>
                                          <p:spTgt spid="245766">
                                            <p:txEl>
                                              <p:pRg st="5" end="5"/>
                                            </p:txEl>
                                          </p:spTgt>
                                        </p:tgtEl>
                                      </p:cBhvr>
                                    </p:animEffect>
                                  </p:childTnLst>
                                </p:cTn>
                              </p:par>
                              <p:par>
                                <p:cTn id="43" presetID="3" presetClass="entr" presetSubtype="10" fill="hold" nodeType="withEffect">
                                  <p:stCondLst>
                                    <p:cond delay="0"/>
                                  </p:stCondLst>
                                  <p:childTnLst>
                                    <p:set>
                                      <p:cBhvr>
                                        <p:cTn id="44" dur="1" fill="hold">
                                          <p:stCondLst>
                                            <p:cond delay="0"/>
                                          </p:stCondLst>
                                        </p:cTn>
                                        <p:tgtEl>
                                          <p:spTgt spid="245766">
                                            <p:txEl>
                                              <p:pRg st="6" end="6"/>
                                            </p:txEl>
                                          </p:spTgt>
                                        </p:tgtEl>
                                        <p:attrNameLst>
                                          <p:attrName>style.visibility</p:attrName>
                                        </p:attrNameLst>
                                      </p:cBhvr>
                                      <p:to>
                                        <p:strVal val="visible"/>
                                      </p:to>
                                    </p:set>
                                    <p:animEffect transition="in" filter="blinds(horizontal)">
                                      <p:cBhvr>
                                        <p:cTn id="45" dur="500"/>
                                        <p:tgtEl>
                                          <p:spTgt spid="245766">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245812"/>
                                        </p:tgtEl>
                                        <p:attrNameLst>
                                          <p:attrName>style.visibility</p:attrName>
                                        </p:attrNameLst>
                                      </p:cBhvr>
                                      <p:to>
                                        <p:strVal val="visible"/>
                                      </p:to>
                                    </p:set>
                                    <p:animEffect transition="in" filter="blinds(horizontal)">
                                      <p:cBhvr>
                                        <p:cTn id="50" dur="500"/>
                                        <p:tgtEl>
                                          <p:spTgt spid="2458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45765" grpId="0"/>
      <p:bldP spid="16" grpId="0" animBg="1"/>
      <p:bldP spid="245812" grpId="0" bldLvl="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7809" name="组合 3"/>
          <p:cNvGrpSpPr/>
          <p:nvPr/>
        </p:nvGrpSpPr>
        <p:grpSpPr bwMode="auto">
          <a:xfrm>
            <a:off x="-28575" y="0"/>
            <a:ext cx="12218988" cy="1022350"/>
            <a:chOff x="-28575" y="3703045"/>
            <a:chExt cx="12316469" cy="1022099"/>
          </a:xfrm>
        </p:grpSpPr>
        <p:sp>
          <p:nvSpPr>
            <p:cNvPr id="5" name="矩形 4"/>
            <p:cNvSpPr/>
            <p:nvPr/>
          </p:nvSpPr>
          <p:spPr>
            <a:xfrm>
              <a:off x="5061550" y="4096648"/>
              <a:ext cx="7226344" cy="628496"/>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3"/>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47810"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47811" name="Group 55"/>
          <p:cNvGrpSpPr/>
          <p:nvPr/>
        </p:nvGrpSpPr>
        <p:grpSpPr bwMode="auto">
          <a:xfrm>
            <a:off x="2998788" y="117475"/>
            <a:ext cx="4970462" cy="566738"/>
            <a:chOff x="2465" y="76"/>
            <a:chExt cx="1535" cy="357"/>
          </a:xfrm>
        </p:grpSpPr>
        <p:grpSp>
          <p:nvGrpSpPr>
            <p:cNvPr id="46"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47819"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五、个人所得税应纳税额的计算</a:t>
              </a:r>
            </a:p>
          </p:txBody>
        </p:sp>
      </p:grpSp>
      <p:sp>
        <p:nvSpPr>
          <p:cNvPr id="2" name="流程图: 可选过程 1"/>
          <p:cNvSpPr/>
          <p:nvPr/>
        </p:nvSpPr>
        <p:spPr>
          <a:xfrm>
            <a:off x="334963" y="765175"/>
            <a:ext cx="2871787" cy="51593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a:solidFill>
                  <a:srgbClr val="002060"/>
                </a:solidFill>
              </a:rPr>
              <a:t>综合所得的应纳税额</a:t>
            </a:r>
          </a:p>
        </p:txBody>
      </p:sp>
      <p:sp>
        <p:nvSpPr>
          <p:cNvPr id="9" name="矩形: 圆角 8"/>
          <p:cNvSpPr/>
          <p:nvPr/>
        </p:nvSpPr>
        <p:spPr>
          <a:xfrm>
            <a:off x="261938" y="1341438"/>
            <a:ext cx="4608512" cy="792162"/>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zh-CN" altLang="en-US" b="1">
                <a:solidFill>
                  <a:schemeClr val="tx1"/>
                </a:solidFill>
                <a:latin typeface="Arial" panose="020B0604020202020204" pitchFamily="34" charset="0"/>
              </a:rPr>
              <a:t>一次性发放年终奖金可选择单独计税与并入综合所得计税，究竟如何选择更合理？</a:t>
            </a:r>
          </a:p>
        </p:txBody>
      </p:sp>
      <p:sp>
        <p:nvSpPr>
          <p:cNvPr id="268300" name="Text Box 12"/>
          <p:cNvSpPr txBox="1">
            <a:spLocks noChangeArrowheads="1"/>
          </p:cNvSpPr>
          <p:nvPr/>
        </p:nvSpPr>
        <p:spPr bwMode="auto">
          <a:xfrm>
            <a:off x="381000" y="2133600"/>
            <a:ext cx="11809413" cy="1060450"/>
          </a:xfrm>
          <a:prstGeom prst="rect">
            <a:avLst/>
          </a:prstGeom>
          <a:noFill/>
          <a:ln w="9525">
            <a:noFill/>
            <a:miter lim="800000"/>
          </a:ln>
        </p:spPr>
        <p:txBody>
          <a:bodyPr>
            <a:spAutoFit/>
          </a:bodyPr>
          <a:lstStyle/>
          <a:p>
            <a:pPr>
              <a:spcBef>
                <a:spcPct val="50000"/>
              </a:spcBef>
            </a:pPr>
            <a:r>
              <a:rPr lang="zh-CN" altLang="en-US" b="1">
                <a:solidFill>
                  <a:srgbClr val="396499"/>
                </a:solidFill>
              </a:rPr>
              <a:t>低收入者案例：</a:t>
            </a:r>
          </a:p>
          <a:p>
            <a:pPr>
              <a:spcBef>
                <a:spcPct val="50000"/>
              </a:spcBef>
            </a:pPr>
            <a:r>
              <a:rPr lang="zh-CN" altLang="en-US" b="1"/>
              <a:t>某公司业务人员张三</a:t>
            </a:r>
            <a:r>
              <a:rPr lang="en-US" altLang="zh-CN" b="1"/>
              <a:t>2020</a:t>
            </a:r>
            <a:r>
              <a:rPr lang="zh-CN" altLang="en-US" b="1"/>
              <a:t>年每月平均发放工资</a:t>
            </a:r>
            <a:r>
              <a:rPr lang="en-US" altLang="zh-CN" b="1"/>
              <a:t>6000</a:t>
            </a:r>
            <a:r>
              <a:rPr lang="zh-CN" altLang="en-US" b="1"/>
              <a:t>元，允许扣除的社保等专项扣除费用</a:t>
            </a:r>
            <a:r>
              <a:rPr lang="en-US" altLang="zh-CN" b="1"/>
              <a:t>500</a:t>
            </a:r>
            <a:r>
              <a:rPr lang="zh-CN" altLang="en-US" b="1"/>
              <a:t>元、每月专项附加扣除</a:t>
            </a:r>
            <a:r>
              <a:rPr lang="en-US" altLang="zh-CN" b="1"/>
              <a:t>3000</a:t>
            </a:r>
            <a:r>
              <a:rPr lang="zh-CN" altLang="en-US" b="1"/>
              <a:t>元；张三</a:t>
            </a:r>
            <a:r>
              <a:rPr lang="en-US" altLang="zh-CN" b="1"/>
              <a:t>2020</a:t>
            </a:r>
            <a:r>
              <a:rPr lang="zh-CN" altLang="en-US" b="1"/>
              <a:t>年</a:t>
            </a:r>
            <a:r>
              <a:rPr lang="en-US" altLang="zh-CN" b="1"/>
              <a:t>2</a:t>
            </a:r>
            <a:r>
              <a:rPr lang="zh-CN" altLang="en-US" b="1"/>
              <a:t>月份取得</a:t>
            </a:r>
            <a:r>
              <a:rPr lang="en-US" altLang="zh-CN" b="1"/>
              <a:t>20</a:t>
            </a:r>
            <a:r>
              <a:rPr lang="en-US" b="1"/>
              <a:t>1</a:t>
            </a:r>
            <a:r>
              <a:rPr lang="en-US" altLang="zh-CN" b="1"/>
              <a:t>9</a:t>
            </a:r>
            <a:r>
              <a:rPr lang="zh-CN" altLang="en-US" b="1"/>
              <a:t>年一次性奖金</a:t>
            </a:r>
            <a:r>
              <a:rPr lang="en-US" altLang="zh-CN" b="1"/>
              <a:t>36000</a:t>
            </a:r>
            <a:r>
              <a:rPr lang="zh-CN" altLang="en-US" b="1"/>
              <a:t>元；张三没有劳务报酬等其他综合所得收入。</a:t>
            </a:r>
          </a:p>
        </p:txBody>
      </p:sp>
      <p:sp>
        <p:nvSpPr>
          <p:cNvPr id="284686" name="Rectangle 14"/>
          <p:cNvSpPr>
            <a:spLocks noChangeArrowheads="1"/>
          </p:cNvSpPr>
          <p:nvPr/>
        </p:nvSpPr>
        <p:spPr bwMode="auto">
          <a:xfrm>
            <a:off x="334963" y="3213100"/>
            <a:ext cx="11017250" cy="1739900"/>
          </a:xfrm>
          <a:prstGeom prst="rect">
            <a:avLst/>
          </a:prstGeom>
          <a:noFill/>
          <a:ln w="9525">
            <a:noFill/>
            <a:miter lim="800000"/>
          </a:ln>
        </p:spPr>
        <p:txBody>
          <a:bodyPr anchor="ctr">
            <a:spAutoFit/>
          </a:bodyPr>
          <a:lstStyle/>
          <a:p>
            <a:r>
              <a:rPr lang="zh-CN" altLang="en-US" b="1">
                <a:solidFill>
                  <a:srgbClr val="FF0000"/>
                </a:solidFill>
              </a:rPr>
              <a:t>选择单独计税：</a:t>
            </a:r>
          </a:p>
          <a:p>
            <a:r>
              <a:rPr lang="zh-CN" altLang="en-US" b="1"/>
              <a:t>综合所得应纳税所得额</a:t>
            </a:r>
            <a:r>
              <a:rPr lang="en-US" altLang="zh-CN" b="1"/>
              <a:t>=6000×12</a:t>
            </a:r>
            <a:r>
              <a:rPr lang="zh-CN" altLang="en-US" b="1"/>
              <a:t>－</a:t>
            </a:r>
            <a:r>
              <a:rPr lang="en-US" altLang="zh-CN" b="1"/>
              <a:t>5000×12</a:t>
            </a:r>
            <a:r>
              <a:rPr lang="zh-CN" altLang="en-US" b="1"/>
              <a:t>－</a:t>
            </a:r>
            <a:r>
              <a:rPr lang="en-US" altLang="zh-CN" b="1"/>
              <a:t>500×12</a:t>
            </a:r>
            <a:r>
              <a:rPr lang="zh-CN" altLang="en-US" b="1"/>
              <a:t>－</a:t>
            </a:r>
            <a:r>
              <a:rPr lang="en-US" altLang="zh-CN" b="1"/>
              <a:t>3000×12=</a:t>
            </a:r>
            <a:r>
              <a:rPr lang="zh-CN" altLang="en-US" b="1"/>
              <a:t>－</a:t>
            </a:r>
            <a:r>
              <a:rPr lang="en-US" altLang="zh-CN" b="1"/>
              <a:t>30000</a:t>
            </a:r>
            <a:r>
              <a:rPr lang="zh-CN" altLang="en-US" b="1"/>
              <a:t>元＜</a:t>
            </a:r>
            <a:r>
              <a:rPr lang="en-US" altLang="zh-CN" b="1"/>
              <a:t>0</a:t>
            </a:r>
          </a:p>
          <a:p>
            <a:r>
              <a:rPr lang="zh-CN" altLang="en-US" b="1"/>
              <a:t>综合所得不缴纳个税。</a:t>
            </a:r>
          </a:p>
          <a:p>
            <a:r>
              <a:rPr lang="zh-CN" altLang="en-US" b="1"/>
              <a:t>全年一次性奖金应缴纳个税：</a:t>
            </a:r>
          </a:p>
          <a:p>
            <a:r>
              <a:rPr lang="en-US" altLang="zh-CN" b="1"/>
              <a:t>36000÷12=3000</a:t>
            </a:r>
            <a:r>
              <a:rPr lang="zh-CN" altLang="en-US" b="1"/>
              <a:t>元，对应全年一次性奖金个税税率</a:t>
            </a:r>
            <a:r>
              <a:rPr lang="en-US" altLang="zh-CN" b="1"/>
              <a:t>3%</a:t>
            </a:r>
            <a:r>
              <a:rPr lang="zh-CN" altLang="en-US" b="1"/>
              <a:t>，因此应缴纳个税为：</a:t>
            </a:r>
          </a:p>
          <a:p>
            <a:r>
              <a:rPr lang="en-US" altLang="zh-CN" b="1"/>
              <a:t>36000×3%=1080</a:t>
            </a:r>
            <a:r>
              <a:rPr lang="zh-CN" altLang="en-US" b="1"/>
              <a:t>（元）</a:t>
            </a:r>
            <a:endParaRPr lang="en-US" altLang="zh-CN" b="1"/>
          </a:p>
        </p:txBody>
      </p:sp>
      <p:sp>
        <p:nvSpPr>
          <p:cNvPr id="3" name="Rectangle 14"/>
          <p:cNvSpPr>
            <a:spLocks noChangeArrowheads="1"/>
          </p:cNvSpPr>
          <p:nvPr/>
        </p:nvSpPr>
        <p:spPr bwMode="auto">
          <a:xfrm>
            <a:off x="406400" y="5013325"/>
            <a:ext cx="11017250" cy="915988"/>
          </a:xfrm>
          <a:prstGeom prst="rect">
            <a:avLst/>
          </a:prstGeom>
          <a:noFill/>
          <a:ln w="9525">
            <a:noFill/>
            <a:miter lim="800000"/>
          </a:ln>
        </p:spPr>
        <p:txBody>
          <a:bodyPr anchor="ctr">
            <a:spAutoFit/>
          </a:bodyPr>
          <a:lstStyle/>
          <a:p>
            <a:r>
              <a:rPr lang="zh-CN" altLang="en-US" b="1">
                <a:solidFill>
                  <a:srgbClr val="FF0000"/>
                </a:solidFill>
              </a:rPr>
              <a:t>选择合并综合所得计税：</a:t>
            </a:r>
          </a:p>
          <a:p>
            <a:r>
              <a:rPr lang="zh-CN" altLang="en-US" b="1"/>
              <a:t>综合所得应纳税所得额</a:t>
            </a:r>
            <a:r>
              <a:rPr lang="en-US" altLang="zh-CN" b="1"/>
              <a:t>=</a:t>
            </a:r>
            <a:r>
              <a:rPr lang="zh-CN" altLang="en-US" b="1"/>
              <a:t>（</a:t>
            </a:r>
            <a:r>
              <a:rPr lang="en-US" altLang="zh-CN" b="1"/>
              <a:t>6000×12+36000</a:t>
            </a:r>
            <a:r>
              <a:rPr lang="zh-CN" altLang="en-US" b="1"/>
              <a:t>）－</a:t>
            </a:r>
            <a:r>
              <a:rPr lang="en-US" altLang="zh-CN" b="1"/>
              <a:t>5000×12</a:t>
            </a:r>
            <a:r>
              <a:rPr lang="zh-CN" altLang="en-US" b="1"/>
              <a:t>－</a:t>
            </a:r>
            <a:r>
              <a:rPr lang="en-US" altLang="zh-CN" b="1"/>
              <a:t>500×12</a:t>
            </a:r>
            <a:r>
              <a:rPr lang="zh-CN" altLang="en-US" b="1"/>
              <a:t>－</a:t>
            </a:r>
            <a:r>
              <a:rPr lang="en-US" altLang="zh-CN" b="1"/>
              <a:t>3000×12=6000</a:t>
            </a:r>
            <a:r>
              <a:rPr lang="zh-CN" altLang="en-US" b="1"/>
              <a:t>元</a:t>
            </a:r>
          </a:p>
          <a:p>
            <a:r>
              <a:rPr lang="zh-CN" altLang="en-US" b="1"/>
              <a:t>综合所得应缴纳个税</a:t>
            </a:r>
            <a:r>
              <a:rPr lang="en-US" altLang="zh-CN" b="1"/>
              <a:t>=6000×3%=180</a:t>
            </a:r>
            <a:r>
              <a:rPr lang="zh-CN" altLang="en-US" b="1"/>
              <a:t>（元）</a:t>
            </a:r>
            <a:endParaRPr lang="en-US" altLang="zh-CN" b="1"/>
          </a:p>
        </p:txBody>
      </p:sp>
      <p:sp>
        <p:nvSpPr>
          <p:cNvPr id="295953" name="Rectangle 17"/>
          <p:cNvSpPr>
            <a:spLocks noChangeArrowheads="1"/>
          </p:cNvSpPr>
          <p:nvPr/>
        </p:nvSpPr>
        <p:spPr bwMode="auto">
          <a:xfrm>
            <a:off x="406400" y="6021388"/>
            <a:ext cx="6264275" cy="503237"/>
          </a:xfrm>
          <a:prstGeom prst="rect">
            <a:avLst/>
          </a:prstGeom>
          <a:solidFill>
            <a:srgbClr val="CCFFCC"/>
          </a:solidFill>
          <a:ln w="9525">
            <a:solidFill>
              <a:schemeClr val="tx1"/>
            </a:solidFill>
            <a:miter lim="800000"/>
          </a:ln>
        </p:spPr>
        <p:txBody>
          <a:bodyPr wrap="none" anchor="ctr"/>
          <a:lstStyle/>
          <a:p>
            <a:pPr algn="ctr"/>
            <a:r>
              <a:rPr lang="zh-CN" altLang="en-US" b="1"/>
              <a:t>低收入者把年终奖并入综合所得计税更合理，交税更少</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8300">
                                            <p:txEl>
                                              <p:pRg st="0" end="0"/>
                                            </p:txEl>
                                          </p:spTgt>
                                        </p:tgtEl>
                                        <p:attrNameLst>
                                          <p:attrName>style.visibility</p:attrName>
                                        </p:attrNameLst>
                                      </p:cBhvr>
                                      <p:to>
                                        <p:strVal val="visible"/>
                                      </p:to>
                                    </p:set>
                                    <p:animEffect transition="in" filter="blinds(horizontal)">
                                      <p:cBhvr>
                                        <p:cTn id="17" dur="500"/>
                                        <p:tgtEl>
                                          <p:spTgt spid="26830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68300">
                                            <p:txEl>
                                              <p:pRg st="1" end="1"/>
                                            </p:txEl>
                                          </p:spTgt>
                                        </p:tgtEl>
                                        <p:attrNameLst>
                                          <p:attrName>style.visibility</p:attrName>
                                        </p:attrNameLst>
                                      </p:cBhvr>
                                      <p:to>
                                        <p:strVal val="visible"/>
                                      </p:to>
                                    </p:set>
                                    <p:animEffect transition="in" filter="blinds(horizontal)">
                                      <p:cBhvr>
                                        <p:cTn id="22" dur="500"/>
                                        <p:tgtEl>
                                          <p:spTgt spid="268300">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84686"/>
                                        </p:tgtEl>
                                        <p:attrNameLst>
                                          <p:attrName>style.visibility</p:attrName>
                                        </p:attrNameLst>
                                      </p:cBhvr>
                                      <p:to>
                                        <p:strVal val="visible"/>
                                      </p:to>
                                    </p:set>
                                    <p:animEffect transition="in" filter="blinds(horizontal)">
                                      <p:cBhvr>
                                        <p:cTn id="27" dur="500"/>
                                        <p:tgtEl>
                                          <p:spTgt spid="28468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linds(horizontal)">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95953"/>
                                        </p:tgtEl>
                                        <p:attrNameLst>
                                          <p:attrName>style.visibility</p:attrName>
                                        </p:attrNameLst>
                                      </p:cBhvr>
                                      <p:to>
                                        <p:strVal val="visible"/>
                                      </p:to>
                                    </p:set>
                                    <p:animEffect transition="in" filter="blinds(horizontal)">
                                      <p:cBhvr>
                                        <p:cTn id="37" dur="500"/>
                                        <p:tgtEl>
                                          <p:spTgt spid="2959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284686" grpId="0"/>
      <p:bldP spid="3" grpId="0"/>
      <p:bldP spid="29595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9857" name="组合 3"/>
          <p:cNvGrpSpPr/>
          <p:nvPr/>
        </p:nvGrpSpPr>
        <p:grpSpPr bwMode="auto">
          <a:xfrm>
            <a:off x="-28575" y="0"/>
            <a:ext cx="12218988" cy="1022350"/>
            <a:chOff x="-28575" y="3703045"/>
            <a:chExt cx="12316469" cy="1022099"/>
          </a:xfrm>
        </p:grpSpPr>
        <p:sp>
          <p:nvSpPr>
            <p:cNvPr id="5" name="矩形 4"/>
            <p:cNvSpPr/>
            <p:nvPr/>
          </p:nvSpPr>
          <p:spPr>
            <a:xfrm>
              <a:off x="5061550" y="4096648"/>
              <a:ext cx="7226344" cy="628496"/>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3"/>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49858"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49859" name="Group 55"/>
          <p:cNvGrpSpPr/>
          <p:nvPr/>
        </p:nvGrpSpPr>
        <p:grpSpPr bwMode="auto">
          <a:xfrm>
            <a:off x="2998788" y="117475"/>
            <a:ext cx="4970462" cy="566738"/>
            <a:chOff x="2465" y="76"/>
            <a:chExt cx="1535" cy="357"/>
          </a:xfrm>
        </p:grpSpPr>
        <p:grpSp>
          <p:nvGrpSpPr>
            <p:cNvPr id="46"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49867"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五、个人所得税应纳税额的计算</a:t>
              </a:r>
            </a:p>
          </p:txBody>
        </p:sp>
      </p:grpSp>
      <p:sp>
        <p:nvSpPr>
          <p:cNvPr id="2" name="流程图: 可选过程 1"/>
          <p:cNvSpPr/>
          <p:nvPr/>
        </p:nvSpPr>
        <p:spPr>
          <a:xfrm>
            <a:off x="334963" y="765175"/>
            <a:ext cx="2871787" cy="51593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a:solidFill>
                  <a:srgbClr val="002060"/>
                </a:solidFill>
              </a:rPr>
              <a:t>综合所得的应纳税额</a:t>
            </a:r>
          </a:p>
        </p:txBody>
      </p:sp>
      <p:sp>
        <p:nvSpPr>
          <p:cNvPr id="9" name="矩形: 圆角 8"/>
          <p:cNvSpPr/>
          <p:nvPr/>
        </p:nvSpPr>
        <p:spPr>
          <a:xfrm>
            <a:off x="261938" y="1341438"/>
            <a:ext cx="4608512" cy="792162"/>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zh-CN" altLang="en-US" b="1">
                <a:solidFill>
                  <a:schemeClr val="tx1"/>
                </a:solidFill>
                <a:latin typeface="Arial" panose="020B0604020202020204" pitchFamily="34" charset="0"/>
              </a:rPr>
              <a:t>一次性发放年终奖金可选择单独计税与并入综合所得计税，究竟如何选择更合理？</a:t>
            </a:r>
          </a:p>
        </p:txBody>
      </p:sp>
      <p:sp>
        <p:nvSpPr>
          <p:cNvPr id="268300" name="Text Box 12"/>
          <p:cNvSpPr txBox="1">
            <a:spLocks noChangeArrowheads="1"/>
          </p:cNvSpPr>
          <p:nvPr/>
        </p:nvSpPr>
        <p:spPr bwMode="auto">
          <a:xfrm>
            <a:off x="381000" y="2133600"/>
            <a:ext cx="11809413" cy="1060450"/>
          </a:xfrm>
          <a:prstGeom prst="rect">
            <a:avLst/>
          </a:prstGeom>
          <a:noFill/>
          <a:ln w="9525">
            <a:noFill/>
            <a:miter lim="800000"/>
          </a:ln>
        </p:spPr>
        <p:txBody>
          <a:bodyPr>
            <a:spAutoFit/>
          </a:bodyPr>
          <a:lstStyle/>
          <a:p>
            <a:pPr>
              <a:spcBef>
                <a:spcPct val="50000"/>
              </a:spcBef>
            </a:pPr>
            <a:r>
              <a:rPr lang="zh-CN" altLang="en-US" b="1">
                <a:solidFill>
                  <a:srgbClr val="396499"/>
                </a:solidFill>
              </a:rPr>
              <a:t>高收入者案例：</a:t>
            </a:r>
          </a:p>
          <a:p>
            <a:pPr>
              <a:spcBef>
                <a:spcPct val="50000"/>
              </a:spcBef>
            </a:pPr>
            <a:r>
              <a:rPr lang="zh-CN" altLang="en-US" b="1"/>
              <a:t>某公司业务人员李四</a:t>
            </a:r>
            <a:r>
              <a:rPr lang="en-US" altLang="zh-CN" b="1"/>
              <a:t>2020</a:t>
            </a:r>
            <a:r>
              <a:rPr lang="zh-CN" altLang="en-US" b="1"/>
              <a:t>年每月平均发放工资</a:t>
            </a:r>
            <a:r>
              <a:rPr lang="en-US" altLang="zh-CN" b="1"/>
              <a:t>30000</a:t>
            </a:r>
            <a:r>
              <a:rPr lang="zh-CN" altLang="en-US" b="1"/>
              <a:t>元，允许扣除的社保等专项扣除费用</a:t>
            </a:r>
            <a:r>
              <a:rPr lang="en-US" altLang="zh-CN" b="1"/>
              <a:t>1500</a:t>
            </a:r>
            <a:r>
              <a:rPr lang="zh-CN" altLang="en-US" b="1"/>
              <a:t>元、每月专项附加扣除</a:t>
            </a:r>
            <a:r>
              <a:rPr lang="en-US" altLang="zh-CN" b="1"/>
              <a:t>3000</a:t>
            </a:r>
            <a:r>
              <a:rPr lang="zh-CN" altLang="en-US" b="1"/>
              <a:t>元；李四</a:t>
            </a:r>
            <a:r>
              <a:rPr lang="en-US" altLang="zh-CN" b="1"/>
              <a:t>2020</a:t>
            </a:r>
            <a:r>
              <a:rPr lang="zh-CN" altLang="en-US" b="1"/>
              <a:t>年</a:t>
            </a:r>
            <a:r>
              <a:rPr lang="en-US" altLang="zh-CN" b="1"/>
              <a:t>2</a:t>
            </a:r>
            <a:r>
              <a:rPr lang="zh-CN" altLang="en-US" b="1"/>
              <a:t>月份取得</a:t>
            </a:r>
            <a:r>
              <a:rPr lang="en-US" altLang="zh-CN" b="1"/>
              <a:t>2019</a:t>
            </a:r>
            <a:r>
              <a:rPr lang="zh-CN" altLang="en-US" b="1"/>
              <a:t>年度全年一次性奖金</a:t>
            </a:r>
            <a:r>
              <a:rPr lang="en-US" altLang="zh-CN" b="1"/>
              <a:t>360000</a:t>
            </a:r>
            <a:r>
              <a:rPr lang="zh-CN" altLang="en-US" b="1"/>
              <a:t>元；李四没有劳务报酬等其他综合所得收入。</a:t>
            </a:r>
          </a:p>
        </p:txBody>
      </p:sp>
      <p:sp>
        <p:nvSpPr>
          <p:cNvPr id="284686" name="Rectangle 14"/>
          <p:cNvSpPr>
            <a:spLocks noChangeArrowheads="1"/>
          </p:cNvSpPr>
          <p:nvPr/>
        </p:nvSpPr>
        <p:spPr bwMode="auto">
          <a:xfrm>
            <a:off x="406400" y="3068638"/>
            <a:ext cx="11017250" cy="2014537"/>
          </a:xfrm>
          <a:prstGeom prst="rect">
            <a:avLst/>
          </a:prstGeom>
          <a:noFill/>
          <a:ln w="9525">
            <a:noFill/>
            <a:miter lim="800000"/>
          </a:ln>
        </p:spPr>
        <p:txBody>
          <a:bodyPr anchor="ctr">
            <a:spAutoFit/>
          </a:bodyPr>
          <a:lstStyle/>
          <a:p>
            <a:r>
              <a:rPr lang="zh-CN" altLang="en-US" b="1">
                <a:solidFill>
                  <a:srgbClr val="FF0000"/>
                </a:solidFill>
              </a:rPr>
              <a:t>选择单独计税：</a:t>
            </a:r>
          </a:p>
          <a:p>
            <a:r>
              <a:rPr lang="zh-CN" altLang="en-US" b="1"/>
              <a:t>综合所得应纳税所得额</a:t>
            </a:r>
            <a:r>
              <a:rPr lang="en-US" altLang="zh-CN" b="1"/>
              <a:t>=30000×12</a:t>
            </a:r>
            <a:r>
              <a:rPr lang="zh-CN" altLang="en-US" b="1"/>
              <a:t>－</a:t>
            </a:r>
            <a:r>
              <a:rPr lang="en-US" altLang="zh-CN" b="1"/>
              <a:t>5000×12</a:t>
            </a:r>
            <a:r>
              <a:rPr lang="zh-CN" altLang="en-US" b="1"/>
              <a:t>－</a:t>
            </a:r>
            <a:r>
              <a:rPr lang="en-US" altLang="zh-CN" b="1"/>
              <a:t>1500×12</a:t>
            </a:r>
            <a:r>
              <a:rPr lang="zh-CN" altLang="en-US" b="1"/>
              <a:t>－</a:t>
            </a:r>
            <a:r>
              <a:rPr lang="en-US" altLang="zh-CN" b="1"/>
              <a:t>3000×12=246000 </a:t>
            </a:r>
            <a:r>
              <a:rPr lang="zh-CN" altLang="en-US" b="1"/>
              <a:t>（元）</a:t>
            </a:r>
          </a:p>
          <a:p>
            <a:r>
              <a:rPr lang="zh-CN" altLang="en-US" b="1"/>
              <a:t>综合所得应缴纳个税</a:t>
            </a:r>
            <a:r>
              <a:rPr lang="en-US" altLang="zh-CN" b="1"/>
              <a:t>=246000×20%</a:t>
            </a:r>
            <a:r>
              <a:rPr lang="zh-CN" altLang="en-US" b="1"/>
              <a:t>－</a:t>
            </a:r>
            <a:r>
              <a:rPr lang="en-US" altLang="zh-CN" b="1"/>
              <a:t>16920=32280 </a:t>
            </a:r>
            <a:r>
              <a:rPr lang="zh-CN" altLang="en-US" b="1"/>
              <a:t>（元）</a:t>
            </a:r>
          </a:p>
          <a:p>
            <a:r>
              <a:rPr lang="zh-CN" altLang="en-US" b="1"/>
              <a:t>全年一次性奖金应缴纳个税：</a:t>
            </a:r>
          </a:p>
          <a:p>
            <a:r>
              <a:rPr lang="en-US" altLang="zh-CN" b="1"/>
              <a:t>360000÷12=30000</a:t>
            </a:r>
            <a:r>
              <a:rPr lang="zh-CN" altLang="en-US" b="1"/>
              <a:t>元，对应全年一次性奖金个税税率</a:t>
            </a:r>
            <a:r>
              <a:rPr lang="en-US" altLang="zh-CN" b="1"/>
              <a:t>25%</a:t>
            </a:r>
            <a:r>
              <a:rPr lang="zh-CN" altLang="en-US" b="1"/>
              <a:t>，因此应缴纳个税为：</a:t>
            </a:r>
          </a:p>
          <a:p>
            <a:r>
              <a:rPr lang="en-US" altLang="zh-CN" b="1"/>
              <a:t>360000×25%</a:t>
            </a:r>
            <a:r>
              <a:rPr lang="zh-CN" altLang="en-US" b="1"/>
              <a:t>－</a:t>
            </a:r>
            <a:r>
              <a:rPr lang="en-US" altLang="zh-CN" b="1"/>
              <a:t>2660=87340 </a:t>
            </a:r>
            <a:r>
              <a:rPr lang="zh-CN" altLang="en-US" b="1"/>
              <a:t>（元）</a:t>
            </a:r>
          </a:p>
          <a:p>
            <a:r>
              <a:rPr lang="zh-CN" altLang="en-US" b="1"/>
              <a:t>李四当年缴纳个税合计</a:t>
            </a:r>
            <a:r>
              <a:rPr lang="en-US" altLang="zh-CN" b="1"/>
              <a:t>119620</a:t>
            </a:r>
            <a:r>
              <a:rPr lang="zh-CN" altLang="en-US" b="1"/>
              <a:t>元</a:t>
            </a:r>
          </a:p>
        </p:txBody>
      </p:sp>
      <p:sp>
        <p:nvSpPr>
          <p:cNvPr id="3" name="Rectangle 14"/>
          <p:cNvSpPr>
            <a:spLocks noChangeArrowheads="1"/>
          </p:cNvSpPr>
          <p:nvPr/>
        </p:nvSpPr>
        <p:spPr bwMode="auto">
          <a:xfrm>
            <a:off x="406400" y="5221288"/>
            <a:ext cx="11017250" cy="915987"/>
          </a:xfrm>
          <a:prstGeom prst="rect">
            <a:avLst/>
          </a:prstGeom>
          <a:noFill/>
          <a:ln w="9525">
            <a:noFill/>
            <a:miter lim="800000"/>
          </a:ln>
        </p:spPr>
        <p:txBody>
          <a:bodyPr anchor="ctr">
            <a:spAutoFit/>
          </a:bodyPr>
          <a:lstStyle/>
          <a:p>
            <a:r>
              <a:rPr lang="zh-CN" altLang="en-US" b="1">
                <a:solidFill>
                  <a:srgbClr val="FF0000"/>
                </a:solidFill>
              </a:rPr>
              <a:t>选择合并综合所得计税：</a:t>
            </a:r>
          </a:p>
          <a:p>
            <a:r>
              <a:rPr lang="zh-CN" altLang="en-US" b="1"/>
              <a:t>综合所得应纳税所得额</a:t>
            </a:r>
            <a:r>
              <a:rPr lang="en-US" altLang="zh-CN" b="1"/>
              <a:t>=30000×12+360000-5000×12-1500×12-3000×12=606000 </a:t>
            </a:r>
            <a:r>
              <a:rPr lang="zh-CN" altLang="en-US" b="1"/>
              <a:t>（元）</a:t>
            </a:r>
          </a:p>
          <a:p>
            <a:r>
              <a:rPr lang="zh-CN" altLang="en-US" b="1"/>
              <a:t>全年综合所得应缴纳个税</a:t>
            </a:r>
            <a:r>
              <a:rPr lang="en-US" altLang="zh-CN" b="1"/>
              <a:t>=606000×30%</a:t>
            </a:r>
            <a:r>
              <a:rPr lang="zh-CN" altLang="en-US" b="1"/>
              <a:t>－</a:t>
            </a:r>
            <a:r>
              <a:rPr lang="en-US" altLang="zh-CN" b="1"/>
              <a:t>52920=128880</a:t>
            </a:r>
            <a:r>
              <a:rPr lang="zh-CN" altLang="en-US" b="1"/>
              <a:t>（元）</a:t>
            </a:r>
            <a:endParaRPr lang="en-US" altLang="zh-CN" b="1"/>
          </a:p>
        </p:txBody>
      </p:sp>
      <p:sp>
        <p:nvSpPr>
          <p:cNvPr id="297999" name="Rectangle 15"/>
          <p:cNvSpPr>
            <a:spLocks noChangeArrowheads="1"/>
          </p:cNvSpPr>
          <p:nvPr/>
        </p:nvSpPr>
        <p:spPr bwMode="auto">
          <a:xfrm>
            <a:off x="406400" y="6237288"/>
            <a:ext cx="6264275" cy="503237"/>
          </a:xfrm>
          <a:prstGeom prst="rect">
            <a:avLst/>
          </a:prstGeom>
          <a:solidFill>
            <a:srgbClr val="CCFFCC"/>
          </a:solidFill>
          <a:ln w="9525">
            <a:solidFill>
              <a:schemeClr val="tx1"/>
            </a:solidFill>
            <a:miter lim="800000"/>
          </a:ln>
        </p:spPr>
        <p:txBody>
          <a:bodyPr wrap="none" anchor="ctr"/>
          <a:lstStyle/>
          <a:p>
            <a:pPr algn="ctr"/>
            <a:r>
              <a:rPr lang="zh-CN" altLang="en-US" b="1"/>
              <a:t>高收入者把年终奖单独计税更合理，交税更少</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8300">
                                            <p:txEl>
                                              <p:pRg st="0" end="0"/>
                                            </p:txEl>
                                          </p:spTgt>
                                        </p:tgtEl>
                                        <p:attrNameLst>
                                          <p:attrName>style.visibility</p:attrName>
                                        </p:attrNameLst>
                                      </p:cBhvr>
                                      <p:to>
                                        <p:strVal val="visible"/>
                                      </p:to>
                                    </p:set>
                                    <p:animEffect transition="in" filter="blinds(horizontal)">
                                      <p:cBhvr>
                                        <p:cTn id="17" dur="500"/>
                                        <p:tgtEl>
                                          <p:spTgt spid="26830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68300">
                                            <p:txEl>
                                              <p:pRg st="1" end="1"/>
                                            </p:txEl>
                                          </p:spTgt>
                                        </p:tgtEl>
                                        <p:attrNameLst>
                                          <p:attrName>style.visibility</p:attrName>
                                        </p:attrNameLst>
                                      </p:cBhvr>
                                      <p:to>
                                        <p:strVal val="visible"/>
                                      </p:to>
                                    </p:set>
                                    <p:animEffect transition="in" filter="blinds(horizontal)">
                                      <p:cBhvr>
                                        <p:cTn id="22" dur="500"/>
                                        <p:tgtEl>
                                          <p:spTgt spid="268300">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84686"/>
                                        </p:tgtEl>
                                        <p:attrNameLst>
                                          <p:attrName>style.visibility</p:attrName>
                                        </p:attrNameLst>
                                      </p:cBhvr>
                                      <p:to>
                                        <p:strVal val="visible"/>
                                      </p:to>
                                    </p:set>
                                    <p:animEffect transition="in" filter="blinds(horizontal)">
                                      <p:cBhvr>
                                        <p:cTn id="27" dur="500"/>
                                        <p:tgtEl>
                                          <p:spTgt spid="28468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linds(horizontal)">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97999"/>
                                        </p:tgtEl>
                                        <p:attrNameLst>
                                          <p:attrName>style.visibility</p:attrName>
                                        </p:attrNameLst>
                                      </p:cBhvr>
                                      <p:to>
                                        <p:strVal val="visible"/>
                                      </p:to>
                                    </p:set>
                                    <p:animEffect transition="in" filter="blinds(horizontal)">
                                      <p:cBhvr>
                                        <p:cTn id="37" dur="500"/>
                                        <p:tgtEl>
                                          <p:spTgt spid="2979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284686" grpId="0"/>
      <p:bldP spid="3" grpId="0"/>
      <p:bldP spid="29799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bwMode="auto">
          <a:xfrm>
            <a:off x="-28575" y="-26988"/>
            <a:ext cx="12218988" cy="1022351"/>
            <a:chOff x="-28575" y="3703045"/>
            <a:chExt cx="12316469" cy="1022099"/>
          </a:xfrm>
        </p:grpSpPr>
        <p:sp>
          <p:nvSpPr>
            <p:cNvPr id="5" name="矩形 4"/>
            <p:cNvSpPr/>
            <p:nvPr/>
          </p:nvSpPr>
          <p:spPr>
            <a:xfrm>
              <a:off x="5061550" y="4096649"/>
              <a:ext cx="7226344" cy="628495"/>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2"/>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3" name="TextBox 59"/>
          <p:cNvSpPr>
            <a:spLocks noChangeArrowheads="1"/>
          </p:cNvSpPr>
          <p:nvPr/>
        </p:nvSpPr>
        <p:spPr bwMode="auto">
          <a:xfrm flipH="1">
            <a:off x="190500" y="144463"/>
            <a:ext cx="1727200" cy="366712"/>
          </a:xfrm>
          <a:prstGeom prst="rect">
            <a:avLst/>
          </a:prstGeom>
          <a:noFill/>
          <a:ln w="9525">
            <a:noFill/>
            <a:miter lim="800000"/>
          </a:ln>
        </p:spPr>
        <p:txBody>
          <a:bodyPr>
            <a:spAutoFit/>
          </a:bodyPr>
          <a:lstStyle/>
          <a:p>
            <a:pPr eaLnBrk="0" hangingPunct="0"/>
            <a:r>
              <a:rPr lang="zh-CN" altLang="en-US">
                <a:solidFill>
                  <a:schemeClr val="bg1"/>
                </a:solidFill>
                <a:latin typeface="微软雅黑" panose="020B0503020204020204" pitchFamily="34" charset="-122"/>
                <a:ea typeface="微软雅黑" panose="020B0503020204020204" pitchFamily="34" charset="-122"/>
                <a:sym typeface="方正兰亭黑_GBK"/>
              </a:rPr>
              <a:t>学习重点</a:t>
            </a:r>
            <a:endParaRPr lang="en-US" altLang="zh-CN">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sym typeface="方正兰亭黑_GBK"/>
            </a:endParaRPr>
          </a:p>
        </p:txBody>
      </p:sp>
      <p:grpSp>
        <p:nvGrpSpPr>
          <p:cNvPr id="8" name="Group 21"/>
          <p:cNvGrpSpPr/>
          <p:nvPr/>
        </p:nvGrpSpPr>
        <p:grpSpPr bwMode="auto">
          <a:xfrm>
            <a:off x="7467600" y="4508500"/>
            <a:ext cx="4722813" cy="2349500"/>
            <a:chOff x="1091650" y="2292968"/>
            <a:chExt cx="5947287" cy="3325345"/>
          </a:xfrm>
        </p:grpSpPr>
        <p:grpSp>
          <p:nvGrpSpPr>
            <p:cNvPr id="200720" name="Group 22"/>
            <p:cNvGrpSpPr/>
            <p:nvPr/>
          </p:nvGrpSpPr>
          <p:grpSpPr bwMode="auto">
            <a:xfrm>
              <a:off x="1091650" y="2292968"/>
              <a:ext cx="5947287" cy="3325345"/>
              <a:chOff x="1763688" y="1124744"/>
              <a:chExt cx="5652564" cy="3166095"/>
            </a:xfrm>
          </p:grpSpPr>
          <p:sp>
            <p:nvSpPr>
              <p:cNvPr id="11" name="Rectangle 26"/>
              <p:cNvSpPr/>
              <p:nvPr/>
            </p:nvSpPr>
            <p:spPr>
              <a:xfrm>
                <a:off x="2698498" y="1398568"/>
                <a:ext cx="3746842" cy="2301837"/>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n-US">
                  <a:solidFill>
                    <a:prstClr val="white"/>
                  </a:solidFill>
                  <a:latin typeface="Agency FB" panose="020B0503020202020204" pitchFamily="34" charset="0"/>
                </a:endParaRPr>
              </a:p>
            </p:txBody>
          </p:sp>
          <p:pic>
            <p:nvPicPr>
              <p:cNvPr id="200723" name="Picture 3" descr="F:\Trabajos\Envato\Graphic River\Duckson\Elements\laptop.png"/>
              <p:cNvPicPr>
                <a:picLocks noChangeAspect="1" noChangeArrowheads="1"/>
              </p:cNvPicPr>
              <p:nvPr/>
            </p:nvPicPr>
            <p:blipFill>
              <a:blip r:embed="rId3" cstate="print"/>
              <a:srcRect/>
              <a:stretch>
                <a:fillRect/>
              </a:stretch>
            </p:blipFill>
            <p:spPr bwMode="auto">
              <a:xfrm>
                <a:off x="1763688" y="1124744"/>
                <a:ext cx="5652564" cy="3166095"/>
              </a:xfrm>
              <a:prstGeom prst="rect">
                <a:avLst/>
              </a:prstGeom>
              <a:noFill/>
              <a:ln w="9525">
                <a:noFill/>
                <a:miter lim="800000"/>
                <a:headEnd/>
                <a:tailEnd/>
              </a:ln>
            </p:spPr>
          </p:pic>
        </p:grpSp>
        <p:sp>
          <p:nvSpPr>
            <p:cNvPr id="10" name="Rectangle 23"/>
            <p:cNvSpPr/>
            <p:nvPr/>
          </p:nvSpPr>
          <p:spPr>
            <a:xfrm>
              <a:off x="2277110" y="2603034"/>
              <a:ext cx="3576368" cy="2264830"/>
            </a:xfrm>
            <a:prstGeom prst="rect">
              <a:avLst/>
            </a:prstGeom>
            <a:blipFill>
              <a:blip r:embed="rId4" cstate="print"/>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n-US">
                <a:solidFill>
                  <a:prstClr val="white"/>
                </a:solidFill>
                <a:latin typeface="Agency FB" panose="020B0503020202020204" pitchFamily="34" charset="0"/>
              </a:endParaRPr>
            </a:p>
          </p:txBody>
        </p:sp>
      </p:grpSp>
      <p:grpSp>
        <p:nvGrpSpPr>
          <p:cNvPr id="13" name="组合 12"/>
          <p:cNvGrpSpPr/>
          <p:nvPr/>
        </p:nvGrpSpPr>
        <p:grpSpPr bwMode="auto">
          <a:xfrm>
            <a:off x="264478" y="969645"/>
            <a:ext cx="6265862" cy="798513"/>
            <a:chOff x="1361910" y="1894925"/>
            <a:chExt cx="4478829" cy="799923"/>
          </a:xfrm>
        </p:grpSpPr>
        <p:grpSp>
          <p:nvGrpSpPr>
            <p:cNvPr id="200715" name="Group 332"/>
            <p:cNvGrpSpPr>
              <a:grpSpLocks noChangeAspect="1"/>
            </p:cNvGrpSpPr>
            <p:nvPr/>
          </p:nvGrpSpPr>
          <p:grpSpPr bwMode="auto">
            <a:xfrm>
              <a:off x="1361910" y="2154848"/>
              <a:ext cx="540000" cy="540000"/>
              <a:chOff x="4643438" y="2786064"/>
              <a:chExt cx="288476" cy="288476"/>
            </a:xfrm>
          </p:grpSpPr>
          <p:sp>
            <p:nvSpPr>
              <p:cNvPr id="17" name="Oval 59"/>
              <p:cNvSpPr/>
              <p:nvPr/>
            </p:nvSpPr>
            <p:spPr>
              <a:xfrm>
                <a:off x="4643438" y="2785688"/>
                <a:ext cx="288549" cy="288852"/>
              </a:xfrm>
              <a:prstGeom prst="ellipse">
                <a:avLst/>
              </a:prstGeom>
              <a:solidFill>
                <a:srgbClr val="6BDBCF"/>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n-US" sz="1400">
                  <a:solidFill>
                    <a:prstClr val="white"/>
                  </a:solidFill>
                  <a:latin typeface="Agency FB" panose="020B0503020202020204" pitchFamily="34" charset="0"/>
                </a:endParaRPr>
              </a:p>
            </p:txBody>
          </p:sp>
          <p:sp>
            <p:nvSpPr>
              <p:cNvPr id="200719" name="Freeform 26"/>
              <p:cNvSpPr/>
              <p:nvPr/>
            </p:nvSpPr>
            <p:spPr bwMode="auto">
              <a:xfrm>
                <a:off x="4735506" y="2871746"/>
                <a:ext cx="114518" cy="118766"/>
              </a:xfrm>
              <a:custGeom>
                <a:avLst/>
                <a:gdLst>
                  <a:gd name="T0" fmla="*/ 2147483647 w 274"/>
                  <a:gd name="T1" fmla="*/ 2147483647 h 284"/>
                  <a:gd name="T2" fmla="*/ 2147483647 w 274"/>
                  <a:gd name="T3" fmla="*/ 2147483647 h 284"/>
                  <a:gd name="T4" fmla="*/ 2147483647 w 274"/>
                  <a:gd name="T5" fmla="*/ 2147483647 h 284"/>
                  <a:gd name="T6" fmla="*/ 2147483647 w 274"/>
                  <a:gd name="T7" fmla="*/ 2147483647 h 284"/>
                  <a:gd name="T8" fmla="*/ 2147483647 w 274"/>
                  <a:gd name="T9" fmla="*/ 2147483647 h 284"/>
                  <a:gd name="T10" fmla="*/ 2147483647 w 274"/>
                  <a:gd name="T11" fmla="*/ 2147483647 h 284"/>
                  <a:gd name="T12" fmla="*/ 2147483647 w 274"/>
                  <a:gd name="T13" fmla="*/ 2147483647 h 284"/>
                  <a:gd name="T14" fmla="*/ 2147483647 w 274"/>
                  <a:gd name="T15" fmla="*/ 2147483647 h 284"/>
                  <a:gd name="T16" fmla="*/ 2147483647 w 274"/>
                  <a:gd name="T17" fmla="*/ 2147483647 h 284"/>
                  <a:gd name="T18" fmla="*/ 2147483647 w 274"/>
                  <a:gd name="T19" fmla="*/ 2147483647 h 284"/>
                  <a:gd name="T20" fmla="*/ 2147483647 w 274"/>
                  <a:gd name="T21" fmla="*/ 2147483647 h 284"/>
                  <a:gd name="T22" fmla="*/ 2147483647 w 274"/>
                  <a:gd name="T23" fmla="*/ 2147483647 h 2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4"/>
                  <a:gd name="T37" fmla="*/ 0 h 284"/>
                  <a:gd name="T38" fmla="*/ 274 w 274"/>
                  <a:gd name="T39" fmla="*/ 284 h 28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w="9525">
                <a:noFill/>
                <a:round/>
              </a:ln>
            </p:spPr>
            <p:txBody>
              <a:bodyPr/>
              <a:lstStyle/>
              <a:p>
                <a:endParaRPr lang="zh-CN" altLang="en-US"/>
              </a:p>
            </p:txBody>
          </p:sp>
        </p:grpSp>
        <p:sp>
          <p:nvSpPr>
            <p:cNvPr id="200716" name="TextBox 14"/>
            <p:cNvSpPr txBox="1">
              <a:spLocks noChangeArrowheads="1"/>
            </p:cNvSpPr>
            <p:nvPr/>
          </p:nvSpPr>
          <p:spPr bwMode="auto">
            <a:xfrm>
              <a:off x="1955380" y="2260695"/>
              <a:ext cx="3885359" cy="424293"/>
            </a:xfrm>
            <a:prstGeom prst="rect">
              <a:avLst/>
            </a:prstGeom>
            <a:noFill/>
            <a:ln w="9525">
              <a:noFill/>
              <a:miter lim="800000"/>
            </a:ln>
          </p:spPr>
          <p:txBody>
            <a:bodyPr>
              <a:spAutoFit/>
            </a:bodyPr>
            <a:lstStyle/>
            <a:p>
              <a:pPr>
                <a:lnSpc>
                  <a:spcPct val="120000"/>
                </a:lnSpc>
              </a:pPr>
              <a:r>
                <a:rPr lang="zh-CN" altLang="en-US" b="1">
                  <a:latin typeface="微软雅黑" panose="020B0503020204020204" pitchFamily="34" charset="-122"/>
                  <a:ea typeface="微软雅黑" panose="020B0503020204020204" pitchFamily="34" charset="-122"/>
                  <a:sym typeface="微软雅黑" panose="020B0503020204020204" pitchFamily="34" charset="-122"/>
                </a:rPr>
                <a:t>居民纳税人和非居民纳税人</a:t>
              </a:r>
              <a:r>
                <a:rPr lang="en-US" altLang="zh-CN" b="1">
                  <a:latin typeface="微软雅黑" panose="020B0503020204020204" pitchFamily="34" charset="-122"/>
                  <a:ea typeface="微软雅黑" panose="020B0503020204020204" pitchFamily="34" charset="-122"/>
                  <a:sym typeface="微软雅黑" panose="020B0503020204020204" pitchFamily="34" charset="-122"/>
                </a:rPr>
                <a:t>    P244</a:t>
              </a:r>
            </a:p>
          </p:txBody>
        </p:sp>
        <p:sp>
          <p:nvSpPr>
            <p:cNvPr id="200717" name="TextBox 15"/>
            <p:cNvSpPr txBox="1">
              <a:spLocks noChangeArrowheads="1"/>
            </p:cNvSpPr>
            <p:nvPr/>
          </p:nvSpPr>
          <p:spPr bwMode="auto">
            <a:xfrm>
              <a:off x="1874814" y="1894925"/>
              <a:ext cx="3035436" cy="489814"/>
            </a:xfrm>
            <a:prstGeom prst="rect">
              <a:avLst/>
            </a:prstGeom>
            <a:noFill/>
            <a:ln w="9525">
              <a:noFill/>
              <a:miter lim="800000"/>
            </a:ln>
          </p:spPr>
          <p:txBody>
            <a:bodyPr lIns="182843" tIns="91422" rIns="182843" bIns="91422">
              <a:spAutoFit/>
            </a:bodyPr>
            <a:lstStyle/>
            <a:p>
              <a:r>
                <a:rPr lang="zh-CN" altLang="en-US" sz="2000" b="1">
                  <a:solidFill>
                    <a:srgbClr val="6BDBCF"/>
                  </a:solidFill>
                  <a:latin typeface="微软雅黑" panose="020B0503020204020204" pitchFamily="34" charset="-122"/>
                  <a:ea typeface="微软雅黑" panose="020B0503020204020204" pitchFamily="34" charset="-122"/>
                  <a:cs typeface="Lato Regular"/>
                </a:rPr>
                <a:t>（一）个税的纳税义务人分类</a:t>
              </a:r>
              <a:endParaRPr lang="en-US" altLang="zh-CN" sz="2000" b="1">
                <a:solidFill>
                  <a:srgbClr val="6BDBCF"/>
                </a:solidFill>
                <a:latin typeface="微软雅黑" panose="020B0503020204020204" pitchFamily="34" charset="-122"/>
                <a:ea typeface="微软雅黑" panose="020B0503020204020204" pitchFamily="34" charset="-122"/>
                <a:cs typeface="Lato Regular"/>
              </a:endParaRPr>
            </a:p>
          </p:txBody>
        </p:sp>
      </p:grpSp>
      <p:grpSp>
        <p:nvGrpSpPr>
          <p:cNvPr id="200709" name="Group 30"/>
          <p:cNvGrpSpPr/>
          <p:nvPr/>
        </p:nvGrpSpPr>
        <p:grpSpPr bwMode="auto">
          <a:xfrm>
            <a:off x="3522663" y="142875"/>
            <a:ext cx="3803650" cy="777875"/>
            <a:chOff x="2389" y="75"/>
            <a:chExt cx="1722" cy="490"/>
          </a:xfrm>
        </p:grpSpPr>
        <p:grpSp>
          <p:nvGrpSpPr>
            <p:cNvPr id="36" name="组合 35"/>
            <p:cNvGrpSpPr/>
            <p:nvPr/>
          </p:nvGrpSpPr>
          <p:grpSpPr>
            <a:xfrm>
              <a:off x="2389" y="75"/>
              <a:ext cx="1722" cy="357"/>
              <a:chOff x="1884464" y="2224761"/>
              <a:chExt cx="1623874" cy="1623874"/>
            </a:xfrm>
            <a:solidFill>
              <a:srgbClr val="6BDBCF"/>
            </a:solidFill>
          </p:grpSpPr>
          <p:sp>
            <p:nvSpPr>
              <p:cNvPr id="37" name="Rectángulo redondeado 38"/>
              <p:cNvSpPr/>
              <p:nvPr/>
            </p:nvSpPr>
            <p:spPr>
              <a:xfrm>
                <a:off x="1884464" y="2224761"/>
                <a:ext cx="1623874" cy="162387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38"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00714" name="Text Box 32"/>
            <p:cNvSpPr txBox="1">
              <a:spLocks noChangeArrowheads="1"/>
            </p:cNvSpPr>
            <p:nvPr/>
          </p:nvSpPr>
          <p:spPr bwMode="auto">
            <a:xfrm>
              <a:off x="2615" y="119"/>
              <a:ext cx="1270" cy="446"/>
            </a:xfrm>
            <a:prstGeom prst="rect">
              <a:avLst/>
            </a:prstGeom>
            <a:noFill/>
            <a:ln w="9525">
              <a:noFill/>
              <a:miter lim="800000"/>
            </a:ln>
          </p:spPr>
          <p:txBody>
            <a:bodyPr>
              <a:spAutoFit/>
            </a:bodyPr>
            <a:lstStyle/>
            <a:p>
              <a:pPr>
                <a:spcBef>
                  <a:spcPct val="50000"/>
                </a:spcBef>
              </a:pPr>
              <a:r>
                <a:rPr lang="zh-CN" altLang="en-US" sz="2000" b="1"/>
                <a:t>一、个人所得税纳税人</a:t>
              </a:r>
            </a:p>
          </p:txBody>
        </p:sp>
      </p:grpSp>
      <p:sp>
        <p:nvSpPr>
          <p:cNvPr id="243745" name="Text Box 33"/>
          <p:cNvSpPr txBox="1">
            <a:spLocks noChangeArrowheads="1"/>
          </p:cNvSpPr>
          <p:nvPr/>
        </p:nvSpPr>
        <p:spPr bwMode="auto">
          <a:xfrm>
            <a:off x="406400" y="1916113"/>
            <a:ext cx="10729913" cy="641350"/>
          </a:xfrm>
          <a:prstGeom prst="rect">
            <a:avLst/>
          </a:prstGeom>
          <a:noFill/>
          <a:ln w="9525">
            <a:noFill/>
            <a:miter lim="800000"/>
          </a:ln>
        </p:spPr>
        <p:txBody>
          <a:bodyPr>
            <a:spAutoFit/>
          </a:bodyPr>
          <a:lstStyle/>
          <a:p>
            <a:pPr>
              <a:spcBef>
                <a:spcPct val="50000"/>
              </a:spcBef>
            </a:pPr>
            <a:r>
              <a:rPr lang="zh-CN" altLang="en-US" b="1"/>
              <a:t>（</a:t>
            </a:r>
            <a:r>
              <a:rPr lang="en-US" altLang="zh-CN" b="1"/>
              <a:t>1</a:t>
            </a:r>
            <a:r>
              <a:rPr lang="zh-CN" altLang="en-US" b="1"/>
              <a:t>）总体范围</a:t>
            </a:r>
            <a:r>
              <a:rPr lang="zh-CN" altLang="en-US"/>
              <a:t>：中国公民、</a:t>
            </a:r>
            <a:r>
              <a:rPr lang="zh-CN" altLang="en-US" b="1" u="sng"/>
              <a:t>个体工商业户、个人独资企业、合伙企业投资者</a:t>
            </a:r>
            <a:r>
              <a:rPr lang="zh-CN" altLang="en-US"/>
              <a:t>、在中国</a:t>
            </a:r>
            <a:r>
              <a:rPr lang="zh-CN" altLang="en-US" b="1"/>
              <a:t>有所得的</a:t>
            </a:r>
            <a:r>
              <a:rPr lang="zh-CN" altLang="en-US"/>
              <a:t>外籍人员（包括无国籍人员，下同）和香港、澳门、台湾同胞。 </a:t>
            </a:r>
          </a:p>
        </p:txBody>
      </p:sp>
      <p:sp>
        <p:nvSpPr>
          <p:cNvPr id="243746" name="Text Box 34"/>
          <p:cNvSpPr txBox="1">
            <a:spLocks noChangeArrowheads="1"/>
          </p:cNvSpPr>
          <p:nvPr/>
        </p:nvSpPr>
        <p:spPr bwMode="auto">
          <a:xfrm>
            <a:off x="406400" y="2636838"/>
            <a:ext cx="11522075" cy="1878012"/>
          </a:xfrm>
          <a:prstGeom prst="rect">
            <a:avLst/>
          </a:prstGeom>
          <a:noFill/>
          <a:ln w="9525">
            <a:noFill/>
            <a:miter lim="800000"/>
          </a:ln>
        </p:spPr>
        <p:txBody>
          <a:bodyPr>
            <a:spAutoFit/>
          </a:bodyPr>
          <a:lstStyle/>
          <a:p>
            <a:pPr>
              <a:spcBef>
                <a:spcPct val="50000"/>
              </a:spcBef>
            </a:pPr>
            <a:r>
              <a:rPr lang="zh-CN" altLang="en-US" b="1"/>
              <a:t>（</a:t>
            </a:r>
            <a:r>
              <a:rPr lang="en-US" altLang="zh-CN" b="1"/>
              <a:t>2</a:t>
            </a:r>
            <a:r>
              <a:rPr lang="zh-CN" altLang="en-US" b="1"/>
              <a:t>）具体分类：依据</a:t>
            </a:r>
            <a:r>
              <a:rPr lang="zh-CN" altLang="en-US" b="1" u="sng">
                <a:solidFill>
                  <a:srgbClr val="FF0000"/>
                </a:solidFill>
              </a:rPr>
              <a:t>住所和居住时间</a:t>
            </a:r>
            <a:r>
              <a:rPr lang="zh-CN" altLang="en-US" b="1"/>
              <a:t>两个标准，区分为</a:t>
            </a:r>
            <a:r>
              <a:rPr lang="zh-CN" altLang="en-US" b="1" i="1">
                <a:solidFill>
                  <a:srgbClr val="FF0000"/>
                </a:solidFill>
              </a:rPr>
              <a:t>居民纳税人</a:t>
            </a:r>
            <a:r>
              <a:rPr lang="zh-CN" altLang="en-US" b="1"/>
              <a:t>和</a:t>
            </a:r>
            <a:r>
              <a:rPr lang="zh-CN" altLang="en-US" b="1" i="1">
                <a:solidFill>
                  <a:srgbClr val="FF0000"/>
                </a:solidFill>
              </a:rPr>
              <a:t>非居民纳税人</a:t>
            </a:r>
            <a:r>
              <a:rPr lang="zh-CN" altLang="en-US" b="1"/>
              <a:t>，分别承担不同的纳税义务。</a:t>
            </a:r>
            <a:br>
              <a:rPr lang="zh-CN" altLang="en-US" b="1"/>
            </a:br>
            <a:r>
              <a:rPr lang="zh-CN" altLang="en-US" b="1"/>
              <a:t/>
            </a:r>
            <a:br>
              <a:rPr lang="zh-CN" altLang="en-US" b="1"/>
            </a:br>
            <a:r>
              <a:rPr lang="zh-CN" altLang="en-US" b="1"/>
              <a:t>　</a:t>
            </a:r>
            <a:r>
              <a:rPr lang="en-US" altLang="zh-CN" b="1"/>
              <a:t>1.</a:t>
            </a:r>
            <a:r>
              <a:rPr lang="zh-CN" altLang="en-US" b="1" u="sng"/>
              <a:t>居民纳税人负有无限纳税义务</a:t>
            </a:r>
            <a:r>
              <a:rPr lang="zh-CN" altLang="en-US" b="1"/>
              <a:t>。其所取得的应纳税所得，无论是来源于</a:t>
            </a:r>
            <a:r>
              <a:rPr lang="zh-CN" altLang="en-US" b="1">
                <a:solidFill>
                  <a:srgbClr val="FF0000"/>
                </a:solidFill>
              </a:rPr>
              <a:t>中国境内</a:t>
            </a:r>
            <a:r>
              <a:rPr lang="zh-CN" altLang="en-US" b="1"/>
              <a:t>还是</a:t>
            </a:r>
            <a:r>
              <a:rPr lang="zh-CN" altLang="en-US" b="1">
                <a:solidFill>
                  <a:srgbClr val="FF0000"/>
                </a:solidFill>
              </a:rPr>
              <a:t>中国境外</a:t>
            </a:r>
            <a:r>
              <a:rPr lang="zh-CN" altLang="en-US" b="1"/>
              <a:t>任何地方，都要在中国缴纳个人所得税。</a:t>
            </a:r>
            <a:br>
              <a:rPr lang="zh-CN" altLang="en-US" b="1"/>
            </a:br>
            <a:r>
              <a:rPr lang="zh-CN" altLang="en-US" b="1"/>
              <a:t>　</a:t>
            </a:r>
            <a:r>
              <a:rPr lang="en-US" altLang="zh-CN" b="1"/>
              <a:t>2.</a:t>
            </a:r>
            <a:r>
              <a:rPr lang="zh-CN" altLang="en-US" b="1" u="sng"/>
              <a:t>非居民个人承担有限纳税义务</a:t>
            </a:r>
            <a:r>
              <a:rPr lang="zh-CN" altLang="en-US" b="1"/>
              <a:t>，即仅就其来源于</a:t>
            </a:r>
            <a:r>
              <a:rPr lang="zh-CN" altLang="en-US" b="1">
                <a:solidFill>
                  <a:srgbClr val="FF0000"/>
                </a:solidFill>
              </a:rPr>
              <a:t>中国境内</a:t>
            </a:r>
            <a:r>
              <a:rPr lang="zh-CN" altLang="en-US" b="1"/>
              <a:t>的所得，向中国缴纳个人所得税。</a:t>
            </a:r>
            <a:r>
              <a:rPr lang="zh-CN" altLang="en-US"/>
              <a:t> </a:t>
            </a:r>
          </a:p>
          <a:p>
            <a:pPr>
              <a:spcBef>
                <a:spcPct val="50000"/>
              </a:spcBef>
            </a:pPr>
            <a:r>
              <a:rPr lang="zh-CN" altLang="en-US" b="1">
                <a:solidFill>
                  <a:schemeClr val="tx2"/>
                </a:solidFill>
                <a:latin typeface="微软雅黑" panose="020B0503020204020204" pitchFamily="34" charset="-122"/>
                <a:ea typeface="微软雅黑" panose="020B0503020204020204" pitchFamily="34" charset="-122"/>
              </a:rPr>
              <a:t>   即：交多交少，关键看身份</a:t>
            </a:r>
          </a:p>
        </p:txBody>
      </p:sp>
      <p:sp>
        <p:nvSpPr>
          <p:cNvPr id="243747" name="AutoShape 35"/>
          <p:cNvSpPr>
            <a:spLocks noChangeArrowheads="1"/>
          </p:cNvSpPr>
          <p:nvPr/>
        </p:nvSpPr>
        <p:spPr bwMode="auto">
          <a:xfrm>
            <a:off x="477838" y="5013325"/>
            <a:ext cx="5329237" cy="1008063"/>
          </a:xfrm>
          <a:prstGeom prst="flowChartAlternateProcess">
            <a:avLst/>
          </a:prstGeom>
          <a:solidFill>
            <a:srgbClr val="CCFFCC"/>
          </a:solidFill>
          <a:ln w="9525">
            <a:solidFill>
              <a:schemeClr val="tx1"/>
            </a:solidFill>
            <a:miter lim="800000"/>
          </a:ln>
        </p:spPr>
        <p:txBody>
          <a:bodyPr wrap="none" anchor="ctr"/>
          <a:lstStyle/>
          <a:p>
            <a:r>
              <a:rPr lang="zh-CN" altLang="en-US" b="1">
                <a:latin typeface="黑体" panose="02010609060101010101" charset="-122"/>
                <a:ea typeface="黑体" panose="02010609060101010101" charset="-122"/>
              </a:rPr>
              <a:t>相关易混淆知识：</a:t>
            </a:r>
          </a:p>
          <a:p>
            <a:r>
              <a:rPr lang="zh-CN" altLang="en-US" b="1">
                <a:latin typeface="黑体" panose="02010609060101010101" charset="-122"/>
                <a:ea typeface="黑体" panose="02010609060101010101" charset="-122"/>
              </a:rPr>
              <a:t>企业所得税的居民企业与非居民企业</a:t>
            </a:r>
            <a:r>
              <a:rPr lang="en-US" altLang="zh-CN" b="1">
                <a:latin typeface="黑体" panose="02010609060101010101" charset="-122"/>
                <a:ea typeface="黑体" panose="02010609060101010101" charset="-122"/>
              </a:rPr>
              <a:t>   P176</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anim calcmode="lin" valueType="num">
                                      <p:cBhvr>
                                        <p:cTn id="16" dur="1000" fill="hold"/>
                                        <p:tgtEl>
                                          <p:spTgt spid="8"/>
                                        </p:tgtEl>
                                        <p:attrNameLst>
                                          <p:attrName>ppt_x</p:attrName>
                                        </p:attrNameLst>
                                      </p:cBhvr>
                                      <p:tavLst>
                                        <p:tav tm="0">
                                          <p:val>
                                            <p:strVal val="#ppt_x"/>
                                          </p:val>
                                        </p:tav>
                                        <p:tav tm="100000">
                                          <p:val>
                                            <p:strVal val="#ppt_x"/>
                                          </p:val>
                                        </p:tav>
                                      </p:tavLst>
                                    </p:anim>
                                    <p:anim calcmode="lin" valueType="num">
                                      <p:cBhvr>
                                        <p:cTn id="17" dur="1000" fill="hold"/>
                                        <p:tgtEl>
                                          <p:spTgt spid="8"/>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50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1000"/>
                                        <p:tgtEl>
                                          <p:spTgt spid="13"/>
                                        </p:tgtEl>
                                      </p:cBhvr>
                                    </p:animEffect>
                                    <p:anim calcmode="lin" valueType="num">
                                      <p:cBhvr>
                                        <p:cTn id="21" dur="1000" fill="hold"/>
                                        <p:tgtEl>
                                          <p:spTgt spid="13"/>
                                        </p:tgtEl>
                                        <p:attrNameLst>
                                          <p:attrName>ppt_x</p:attrName>
                                        </p:attrNameLst>
                                      </p:cBhvr>
                                      <p:tavLst>
                                        <p:tav tm="0">
                                          <p:val>
                                            <p:strVal val="#ppt_x"/>
                                          </p:val>
                                        </p:tav>
                                        <p:tav tm="100000">
                                          <p:val>
                                            <p:strVal val="#ppt_x"/>
                                          </p:val>
                                        </p:tav>
                                      </p:tavLst>
                                    </p:anim>
                                    <p:anim calcmode="lin" valueType="num">
                                      <p:cBhvr>
                                        <p:cTn id="2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43745"/>
                                        </p:tgtEl>
                                        <p:attrNameLst>
                                          <p:attrName>style.visibility</p:attrName>
                                        </p:attrNameLst>
                                      </p:cBhvr>
                                      <p:to>
                                        <p:strVal val="visible"/>
                                      </p:to>
                                    </p:set>
                                    <p:animEffect transition="in" filter="box(in)">
                                      <p:cBhvr>
                                        <p:cTn id="27" dur="500"/>
                                        <p:tgtEl>
                                          <p:spTgt spid="243745"/>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243746">
                                            <p:txEl>
                                              <p:pRg st="0" end="0"/>
                                            </p:txEl>
                                          </p:spTgt>
                                        </p:tgtEl>
                                        <p:attrNameLst>
                                          <p:attrName>style.visibility</p:attrName>
                                        </p:attrNameLst>
                                      </p:cBhvr>
                                      <p:to>
                                        <p:strVal val="visible"/>
                                      </p:to>
                                    </p:set>
                                    <p:animEffect transition="in" filter="box(in)">
                                      <p:cBhvr>
                                        <p:cTn id="32" dur="500"/>
                                        <p:tgtEl>
                                          <p:spTgt spid="243746">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43746">
                                            <p:txEl>
                                              <p:pRg st="1" end="1"/>
                                            </p:txEl>
                                          </p:spTgt>
                                        </p:tgtEl>
                                        <p:attrNameLst>
                                          <p:attrName>style.visibility</p:attrName>
                                        </p:attrNameLst>
                                      </p:cBhvr>
                                      <p:to>
                                        <p:strVal val="visible"/>
                                      </p:to>
                                    </p:set>
                                    <p:animEffect transition="in" filter="blinds(horizontal)">
                                      <p:cBhvr>
                                        <p:cTn id="37" dur="500"/>
                                        <p:tgtEl>
                                          <p:spTgt spid="243746">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43747"/>
                                        </p:tgtEl>
                                        <p:attrNameLst>
                                          <p:attrName>style.visibility</p:attrName>
                                        </p:attrNameLst>
                                      </p:cBhvr>
                                      <p:to>
                                        <p:strVal val="visible"/>
                                      </p:to>
                                    </p:set>
                                    <p:animEffect transition="in" filter="blinds(horizontal)">
                                      <p:cBhvr>
                                        <p:cTn id="42" dur="500"/>
                                        <p:tgtEl>
                                          <p:spTgt spid="243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43745" grpId="0"/>
      <p:bldP spid="24374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1905" name="组合 3"/>
          <p:cNvGrpSpPr/>
          <p:nvPr/>
        </p:nvGrpSpPr>
        <p:grpSpPr bwMode="auto">
          <a:xfrm>
            <a:off x="-28575" y="0"/>
            <a:ext cx="12218988" cy="1022350"/>
            <a:chOff x="-28575" y="3703045"/>
            <a:chExt cx="12316469" cy="1022099"/>
          </a:xfrm>
        </p:grpSpPr>
        <p:sp>
          <p:nvSpPr>
            <p:cNvPr id="5" name="矩形 4"/>
            <p:cNvSpPr/>
            <p:nvPr/>
          </p:nvSpPr>
          <p:spPr>
            <a:xfrm>
              <a:off x="5061550" y="4096648"/>
              <a:ext cx="7226344" cy="628496"/>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3"/>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51906"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51907" name="Group 55"/>
          <p:cNvGrpSpPr/>
          <p:nvPr/>
        </p:nvGrpSpPr>
        <p:grpSpPr bwMode="auto">
          <a:xfrm>
            <a:off x="2998788" y="117475"/>
            <a:ext cx="4970462" cy="566738"/>
            <a:chOff x="2465" y="76"/>
            <a:chExt cx="1535" cy="357"/>
          </a:xfrm>
        </p:grpSpPr>
        <p:grpSp>
          <p:nvGrpSpPr>
            <p:cNvPr id="46"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51915"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五、个人所得税应纳税额的计算</a:t>
              </a:r>
            </a:p>
          </p:txBody>
        </p:sp>
      </p:grpSp>
      <p:sp>
        <p:nvSpPr>
          <p:cNvPr id="2" name="流程图: 可选过程 1"/>
          <p:cNvSpPr/>
          <p:nvPr/>
        </p:nvSpPr>
        <p:spPr>
          <a:xfrm>
            <a:off x="334963" y="765175"/>
            <a:ext cx="2871787" cy="51593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a:solidFill>
                  <a:srgbClr val="002060"/>
                </a:solidFill>
              </a:rPr>
              <a:t>经营所得的应纳税额</a:t>
            </a:r>
          </a:p>
        </p:txBody>
      </p:sp>
      <p:sp>
        <p:nvSpPr>
          <p:cNvPr id="9" name="矩形: 圆角 8"/>
          <p:cNvSpPr/>
          <p:nvPr/>
        </p:nvSpPr>
        <p:spPr>
          <a:xfrm>
            <a:off x="261938" y="1341438"/>
            <a:ext cx="6192837" cy="1079500"/>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zh-CN" altLang="en-US" b="1">
                <a:solidFill>
                  <a:schemeClr val="tx1"/>
                </a:solidFill>
                <a:latin typeface="Arial" panose="020B0604020202020204" pitchFamily="34" charset="0"/>
              </a:rPr>
              <a:t>应纳税所得额＝收入总额－成本－费用－损失</a:t>
            </a:r>
            <a:br>
              <a:rPr lang="zh-CN" altLang="en-US" b="1">
                <a:solidFill>
                  <a:schemeClr val="tx1"/>
                </a:solidFill>
                <a:latin typeface="Arial" panose="020B0604020202020204" pitchFamily="34" charset="0"/>
              </a:rPr>
            </a:br>
            <a:r>
              <a:rPr lang="zh-CN" altLang="en-US" b="1">
                <a:solidFill>
                  <a:schemeClr val="tx1"/>
                </a:solidFill>
                <a:latin typeface="Arial" panose="020B0604020202020204" pitchFamily="34" charset="0"/>
              </a:rPr>
              <a:t>应纳税额＝全年应纳税所得额</a:t>
            </a:r>
            <a:r>
              <a:rPr lang="en-US" altLang="zh-CN" b="1">
                <a:solidFill>
                  <a:schemeClr val="tx1"/>
                </a:solidFill>
                <a:latin typeface="Arial" panose="020B0604020202020204" pitchFamily="34" charset="0"/>
              </a:rPr>
              <a:t>×</a:t>
            </a:r>
            <a:r>
              <a:rPr lang="zh-CN" altLang="en-US" b="1">
                <a:solidFill>
                  <a:schemeClr val="tx1"/>
                </a:solidFill>
                <a:latin typeface="Arial" panose="020B0604020202020204" pitchFamily="34" charset="0"/>
              </a:rPr>
              <a:t>适用税率－速算扣除数</a:t>
            </a:r>
            <a:br>
              <a:rPr lang="zh-CN" altLang="en-US" b="1">
                <a:solidFill>
                  <a:schemeClr val="tx1"/>
                </a:solidFill>
                <a:latin typeface="Arial" panose="020B0604020202020204" pitchFamily="34" charset="0"/>
              </a:rPr>
            </a:br>
            <a:r>
              <a:rPr lang="zh-CN" altLang="en-US" b="1">
                <a:solidFill>
                  <a:schemeClr val="tx1"/>
                </a:solidFill>
                <a:latin typeface="Arial" panose="020B0604020202020204" pitchFamily="34" charset="0"/>
              </a:rPr>
              <a:t>（企业所得税与个人所得税的结合体）</a:t>
            </a:r>
          </a:p>
        </p:txBody>
      </p:sp>
      <p:sp>
        <p:nvSpPr>
          <p:cNvPr id="268300" name="Text Box 12"/>
          <p:cNvSpPr txBox="1">
            <a:spLocks noChangeArrowheads="1"/>
          </p:cNvSpPr>
          <p:nvPr/>
        </p:nvSpPr>
        <p:spPr bwMode="auto">
          <a:xfrm>
            <a:off x="190500" y="2420938"/>
            <a:ext cx="11522075" cy="1054100"/>
          </a:xfrm>
          <a:prstGeom prst="rect">
            <a:avLst/>
          </a:prstGeom>
          <a:noFill/>
          <a:ln w="9525">
            <a:noFill/>
            <a:miter lim="800000"/>
          </a:ln>
        </p:spPr>
        <p:txBody>
          <a:bodyPr>
            <a:spAutoFit/>
          </a:bodyPr>
          <a:lstStyle/>
          <a:p>
            <a:pPr>
              <a:spcBef>
                <a:spcPct val="50000"/>
              </a:spcBef>
            </a:pPr>
            <a:r>
              <a:rPr lang="en-US" altLang="zh-CN" b="1"/>
              <a:t>1</a:t>
            </a:r>
            <a:r>
              <a:rPr lang="zh-CN" altLang="en-US" b="1"/>
              <a:t>、经营所得包括三类纳税人：个体工商户的业主、个人独资企业的投资人、合伙企业的个人合伙人。</a:t>
            </a:r>
          </a:p>
          <a:p>
            <a:pPr>
              <a:spcBef>
                <a:spcPct val="50000"/>
              </a:spcBef>
            </a:pPr>
            <a:r>
              <a:rPr lang="en-US" altLang="zh-CN" b="1"/>
              <a:t>2</a:t>
            </a:r>
            <a:r>
              <a:rPr lang="zh-CN" altLang="en-US" b="1"/>
              <a:t>、取得经营所得的个人，</a:t>
            </a:r>
            <a:r>
              <a:rPr lang="zh-CN" altLang="en-US" b="1" u="sng"/>
              <a:t>没有综合所得的</a:t>
            </a:r>
            <a:r>
              <a:rPr lang="zh-CN" altLang="en-US" b="1"/>
              <a:t>，计算其每一纳税年度的应纳税所得额时，应当减除费用</a:t>
            </a:r>
            <a:r>
              <a:rPr lang="en-US" altLang="zh-CN" b="1"/>
              <a:t>60000</a:t>
            </a:r>
            <a:r>
              <a:rPr lang="zh-CN" altLang="en-US" b="1"/>
              <a:t>元、专项扣除、专项附加扣除以及依法确定的其他扣除。（专项附加扣除在办理年度汇算清缴时减除）</a:t>
            </a:r>
          </a:p>
        </p:txBody>
      </p:sp>
      <p:sp>
        <p:nvSpPr>
          <p:cNvPr id="284686" name="Rectangle 14"/>
          <p:cNvSpPr>
            <a:spLocks noChangeArrowheads="1"/>
          </p:cNvSpPr>
          <p:nvPr/>
        </p:nvSpPr>
        <p:spPr bwMode="auto">
          <a:xfrm>
            <a:off x="119063" y="3639344"/>
            <a:ext cx="11948160" cy="1476375"/>
          </a:xfrm>
          <a:prstGeom prst="rect">
            <a:avLst/>
          </a:prstGeom>
          <a:noFill/>
          <a:ln w="9525">
            <a:noFill/>
            <a:miter lim="800000"/>
          </a:ln>
        </p:spPr>
        <p:txBody>
          <a:bodyPr wrap="none" anchor="ctr">
            <a:spAutoFit/>
          </a:bodyPr>
          <a:lstStyle/>
          <a:p>
            <a:r>
              <a:rPr lang="zh-CN" altLang="en-US" b="1"/>
              <a:t>例</a:t>
            </a:r>
            <a:r>
              <a:rPr lang="en-US" altLang="zh-CN" b="1"/>
              <a:t>7</a:t>
            </a:r>
            <a:r>
              <a:rPr lang="zh-CN" altLang="en-US" b="1"/>
              <a:t>：某小型运输公司系个体工商户，账证健全，</a:t>
            </a:r>
            <a:r>
              <a:rPr lang="en-US" altLang="zh-CN" b="1"/>
              <a:t>2020</a:t>
            </a:r>
            <a:r>
              <a:rPr lang="zh-CN" altLang="en-US" b="1"/>
              <a:t>年</a:t>
            </a:r>
            <a:r>
              <a:rPr lang="en-US" altLang="zh-CN" b="1"/>
              <a:t>12</a:t>
            </a:r>
            <a:r>
              <a:rPr lang="zh-CN" altLang="en-US" b="1"/>
              <a:t>月取得经营收入为</a:t>
            </a:r>
            <a:r>
              <a:rPr lang="en-US" altLang="zh-CN" b="1"/>
              <a:t>320000</a:t>
            </a:r>
            <a:r>
              <a:rPr lang="zh-CN" altLang="en-US" b="1"/>
              <a:t>元，准许扣除的当月成本、费用</a:t>
            </a:r>
          </a:p>
          <a:p>
            <a:r>
              <a:rPr lang="zh-CN" altLang="en-US" b="1"/>
              <a:t>（不含业主工资）及相关税金共计</a:t>
            </a:r>
            <a:r>
              <a:rPr lang="en-US" altLang="zh-CN" b="1"/>
              <a:t>250600</a:t>
            </a:r>
            <a:r>
              <a:rPr lang="zh-CN" altLang="en-US" b="1"/>
              <a:t>元。</a:t>
            </a:r>
            <a:r>
              <a:rPr lang="en-US" altLang="zh-CN" b="1"/>
              <a:t>1</a:t>
            </a:r>
            <a:r>
              <a:rPr lang="zh-CN" altLang="en-US" b="1"/>
              <a:t>～</a:t>
            </a:r>
            <a:r>
              <a:rPr lang="en-US" altLang="zh-CN" b="1"/>
              <a:t>11</a:t>
            </a:r>
            <a:r>
              <a:rPr lang="zh-CN" altLang="en-US" b="1"/>
              <a:t>月累计应纳税所得额</a:t>
            </a:r>
            <a:r>
              <a:rPr lang="en-US" altLang="zh-CN" b="1"/>
              <a:t>88400</a:t>
            </a:r>
            <a:r>
              <a:rPr lang="zh-CN" altLang="en-US" b="1"/>
              <a:t>元（未扣除业主费用减除标准），</a:t>
            </a:r>
          </a:p>
          <a:p>
            <a:r>
              <a:rPr lang="en-US" altLang="zh-CN" b="1"/>
              <a:t>1</a:t>
            </a:r>
            <a:r>
              <a:rPr lang="zh-CN" altLang="en-US" b="1"/>
              <a:t>～</a:t>
            </a:r>
            <a:r>
              <a:rPr lang="en-US" altLang="zh-CN" b="1"/>
              <a:t>11</a:t>
            </a:r>
            <a:r>
              <a:rPr lang="zh-CN" altLang="en-US" b="1"/>
              <a:t>月累计已预缴个人所得税</a:t>
            </a:r>
            <a:r>
              <a:rPr lang="en-US" altLang="zh-CN" b="1"/>
              <a:t>10200</a:t>
            </a:r>
            <a:r>
              <a:rPr lang="zh-CN" altLang="en-US" b="1"/>
              <a:t>元。除经营所得外，业主本人没有其他收入，且</a:t>
            </a:r>
            <a:r>
              <a:rPr lang="en-US" altLang="zh-CN" b="1"/>
              <a:t>2020</a:t>
            </a:r>
            <a:r>
              <a:rPr lang="zh-CN" altLang="en-US" b="1"/>
              <a:t>年全年均享受赡养老人</a:t>
            </a:r>
          </a:p>
          <a:p>
            <a:r>
              <a:rPr lang="zh-CN" altLang="en-US" b="1"/>
              <a:t>一项专项附加扣除。不考虑专项扣除和符合税法规定的其他扣除，请计算该个体工商户就</a:t>
            </a:r>
            <a:r>
              <a:rPr lang="en-US" altLang="zh-CN" b="1"/>
              <a:t>2020</a:t>
            </a:r>
            <a:r>
              <a:rPr lang="zh-CN" altLang="en-US" b="1"/>
              <a:t>年度汇算清缴时应补</a:t>
            </a:r>
          </a:p>
          <a:p>
            <a:r>
              <a:rPr lang="zh-CN" altLang="en-US" b="1"/>
              <a:t>（退）个人所得税税额。</a:t>
            </a:r>
          </a:p>
        </p:txBody>
      </p:sp>
      <p:sp>
        <p:nvSpPr>
          <p:cNvPr id="284687" name="Rectangle 15"/>
          <p:cNvSpPr>
            <a:spLocks noChangeArrowheads="1"/>
          </p:cNvSpPr>
          <p:nvPr/>
        </p:nvSpPr>
        <p:spPr bwMode="auto">
          <a:xfrm>
            <a:off x="406400" y="5226209"/>
            <a:ext cx="8844280" cy="922020"/>
          </a:xfrm>
          <a:prstGeom prst="rect">
            <a:avLst/>
          </a:prstGeom>
          <a:noFill/>
          <a:ln w="9525">
            <a:noFill/>
            <a:miter lim="800000"/>
          </a:ln>
        </p:spPr>
        <p:txBody>
          <a:bodyPr wrap="none" anchor="ctr">
            <a:spAutoFit/>
          </a:bodyPr>
          <a:lstStyle/>
          <a:p>
            <a:r>
              <a:rPr lang="zh-CN" altLang="en-US" b="1"/>
              <a:t>答案：全年应纳税所得额＝</a:t>
            </a:r>
            <a:r>
              <a:rPr lang="en-US" altLang="zh-CN" b="1"/>
              <a:t>320000</a:t>
            </a:r>
            <a:r>
              <a:rPr lang="zh-CN" altLang="en-US" b="1"/>
              <a:t>－</a:t>
            </a:r>
            <a:r>
              <a:rPr lang="en-US" altLang="zh-CN" b="1"/>
              <a:t>250600</a:t>
            </a:r>
            <a:r>
              <a:rPr lang="zh-CN" altLang="en-US" b="1"/>
              <a:t>＋</a:t>
            </a:r>
            <a:r>
              <a:rPr lang="en-US" altLang="zh-CN" b="1"/>
              <a:t>88400</a:t>
            </a:r>
            <a:r>
              <a:rPr lang="zh-CN" altLang="en-US" b="1"/>
              <a:t>－</a:t>
            </a:r>
            <a:r>
              <a:rPr lang="en-US" altLang="zh-CN" b="1"/>
              <a:t>60000</a:t>
            </a:r>
            <a:r>
              <a:rPr lang="zh-CN" altLang="en-US" b="1"/>
              <a:t>－</a:t>
            </a:r>
            <a:r>
              <a:rPr lang="en-US" altLang="zh-CN" b="1"/>
              <a:t>24000</a:t>
            </a:r>
            <a:r>
              <a:rPr lang="zh-CN" altLang="en-US" b="1"/>
              <a:t>＝</a:t>
            </a:r>
            <a:r>
              <a:rPr lang="en-US" altLang="zh-CN" b="1"/>
              <a:t>73800</a:t>
            </a:r>
            <a:r>
              <a:rPr lang="zh-CN" altLang="en-US" b="1"/>
              <a:t>（元）</a:t>
            </a:r>
            <a:br>
              <a:rPr lang="zh-CN" altLang="en-US" b="1"/>
            </a:br>
            <a:r>
              <a:rPr lang="zh-CN" altLang="en-US" b="1"/>
              <a:t>　　   全年应缴纳个人所得税＝</a:t>
            </a:r>
            <a:r>
              <a:rPr lang="en-US" altLang="zh-CN" b="1"/>
              <a:t>73800×10%</a:t>
            </a:r>
            <a:r>
              <a:rPr lang="zh-CN" altLang="en-US" b="1"/>
              <a:t>－</a:t>
            </a:r>
            <a:r>
              <a:rPr lang="en-US" altLang="zh-CN" b="1"/>
              <a:t>1500</a:t>
            </a:r>
            <a:r>
              <a:rPr lang="zh-CN" altLang="en-US" b="1"/>
              <a:t>＝</a:t>
            </a:r>
            <a:r>
              <a:rPr lang="en-US" altLang="zh-CN" b="1"/>
              <a:t>5880</a:t>
            </a:r>
            <a:r>
              <a:rPr lang="zh-CN" altLang="en-US" b="1"/>
              <a:t>（元）</a:t>
            </a:r>
            <a:br>
              <a:rPr lang="zh-CN" altLang="en-US" b="1"/>
            </a:br>
            <a:r>
              <a:rPr lang="zh-CN" altLang="en-US" b="1"/>
              <a:t>　　   该个体工商户</a:t>
            </a:r>
            <a:r>
              <a:rPr lang="en-US" altLang="zh-CN" b="1"/>
              <a:t>2020</a:t>
            </a:r>
            <a:r>
              <a:rPr lang="zh-CN" altLang="en-US" b="1"/>
              <a:t>年度应退个人所得税税额＝</a:t>
            </a:r>
            <a:r>
              <a:rPr lang="en-US" altLang="zh-CN" b="1"/>
              <a:t>10200</a:t>
            </a:r>
            <a:r>
              <a:rPr lang="zh-CN" altLang="en-US" b="1"/>
              <a:t>－</a:t>
            </a:r>
            <a:r>
              <a:rPr lang="en-US" altLang="zh-CN" b="1"/>
              <a:t>5880</a:t>
            </a:r>
            <a:r>
              <a:rPr lang="zh-CN" altLang="en-US" b="1"/>
              <a:t>＝</a:t>
            </a:r>
            <a:r>
              <a:rPr lang="en-US" altLang="zh-CN" b="1"/>
              <a:t>4320</a:t>
            </a:r>
            <a:r>
              <a:rPr lang="zh-CN" altLang="en-US" b="1"/>
              <a:t>（元） </a:t>
            </a:r>
          </a:p>
        </p:txBody>
      </p:sp>
      <p:pic>
        <p:nvPicPr>
          <p:cNvPr id="247824" name="Picture 16" descr="3"/>
          <p:cNvPicPr>
            <a:picLocks noChangeAspect="1" noChangeArrowheads="1"/>
          </p:cNvPicPr>
          <p:nvPr/>
        </p:nvPicPr>
        <p:blipFill>
          <a:blip r:embed="rId3" cstate="print"/>
          <a:srcRect/>
          <a:stretch>
            <a:fillRect/>
          </a:stretch>
        </p:blipFill>
        <p:spPr bwMode="auto">
          <a:xfrm>
            <a:off x="5951538" y="188913"/>
            <a:ext cx="5688012" cy="3267075"/>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8300">
                                            <p:txEl>
                                              <p:pRg st="0" end="0"/>
                                            </p:txEl>
                                          </p:spTgt>
                                        </p:tgtEl>
                                        <p:attrNameLst>
                                          <p:attrName>style.visibility</p:attrName>
                                        </p:attrNameLst>
                                      </p:cBhvr>
                                      <p:to>
                                        <p:strVal val="visible"/>
                                      </p:to>
                                    </p:set>
                                    <p:animEffect transition="in" filter="blinds(horizontal)">
                                      <p:cBhvr>
                                        <p:cTn id="17" dur="500"/>
                                        <p:tgtEl>
                                          <p:spTgt spid="26830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68300">
                                            <p:txEl>
                                              <p:pRg st="1" end="1"/>
                                            </p:txEl>
                                          </p:spTgt>
                                        </p:tgtEl>
                                        <p:attrNameLst>
                                          <p:attrName>style.visibility</p:attrName>
                                        </p:attrNameLst>
                                      </p:cBhvr>
                                      <p:to>
                                        <p:strVal val="visible"/>
                                      </p:to>
                                    </p:set>
                                    <p:animEffect transition="in" filter="blinds(horizontal)">
                                      <p:cBhvr>
                                        <p:cTn id="22" dur="500"/>
                                        <p:tgtEl>
                                          <p:spTgt spid="268300">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84686"/>
                                        </p:tgtEl>
                                        <p:attrNameLst>
                                          <p:attrName>style.visibility</p:attrName>
                                        </p:attrNameLst>
                                      </p:cBhvr>
                                      <p:to>
                                        <p:strVal val="visible"/>
                                      </p:to>
                                    </p:set>
                                    <p:animEffect transition="in" filter="blinds(horizontal)">
                                      <p:cBhvr>
                                        <p:cTn id="27" dur="500"/>
                                        <p:tgtEl>
                                          <p:spTgt spid="28468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47824"/>
                                        </p:tgtEl>
                                        <p:attrNameLst>
                                          <p:attrName>style.visibility</p:attrName>
                                        </p:attrNameLst>
                                      </p:cBhvr>
                                      <p:to>
                                        <p:strVal val="visible"/>
                                      </p:to>
                                    </p:set>
                                    <p:animEffect transition="in" filter="blinds(horizontal)">
                                      <p:cBhvr>
                                        <p:cTn id="32" dur="500"/>
                                        <p:tgtEl>
                                          <p:spTgt spid="24782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84687"/>
                                        </p:tgtEl>
                                        <p:attrNameLst>
                                          <p:attrName>style.visibility</p:attrName>
                                        </p:attrNameLst>
                                      </p:cBhvr>
                                      <p:to>
                                        <p:strVal val="visible"/>
                                      </p:to>
                                    </p:set>
                                    <p:animEffect transition="in" filter="blinds(horizontal)">
                                      <p:cBhvr>
                                        <p:cTn id="37" dur="500"/>
                                        <p:tgtEl>
                                          <p:spTgt spid="28468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xit" presetSubtype="10" fill="hold" nodeType="clickEffect">
                                  <p:stCondLst>
                                    <p:cond delay="0"/>
                                  </p:stCondLst>
                                  <p:childTnLst>
                                    <p:animEffect transition="out" filter="blinds(horizontal)">
                                      <p:cBhvr>
                                        <p:cTn id="41" dur="500"/>
                                        <p:tgtEl>
                                          <p:spTgt spid="247824"/>
                                        </p:tgtEl>
                                      </p:cBhvr>
                                    </p:animEffect>
                                    <p:set>
                                      <p:cBhvr>
                                        <p:cTn id="42" dur="1" fill="hold">
                                          <p:stCondLst>
                                            <p:cond delay="499"/>
                                          </p:stCondLst>
                                        </p:cTn>
                                        <p:tgtEl>
                                          <p:spTgt spid="2478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284686" grpId="0"/>
      <p:bldP spid="28468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3953" name="组合 3"/>
          <p:cNvGrpSpPr/>
          <p:nvPr/>
        </p:nvGrpSpPr>
        <p:grpSpPr bwMode="auto">
          <a:xfrm>
            <a:off x="-28575" y="0"/>
            <a:ext cx="12218988" cy="1022350"/>
            <a:chOff x="-28575" y="3703045"/>
            <a:chExt cx="12316469" cy="1022099"/>
          </a:xfrm>
        </p:grpSpPr>
        <p:sp>
          <p:nvSpPr>
            <p:cNvPr id="5" name="矩形 4"/>
            <p:cNvSpPr/>
            <p:nvPr/>
          </p:nvSpPr>
          <p:spPr>
            <a:xfrm>
              <a:off x="5061550" y="4096648"/>
              <a:ext cx="7226344" cy="628496"/>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3"/>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53954"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53955" name="Group 55"/>
          <p:cNvGrpSpPr/>
          <p:nvPr/>
        </p:nvGrpSpPr>
        <p:grpSpPr bwMode="auto">
          <a:xfrm>
            <a:off x="2998788" y="117475"/>
            <a:ext cx="4970462" cy="566738"/>
            <a:chOff x="2465" y="76"/>
            <a:chExt cx="1535" cy="357"/>
          </a:xfrm>
        </p:grpSpPr>
        <p:grpSp>
          <p:nvGrpSpPr>
            <p:cNvPr id="46"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53962"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五、个人所得税应纳税额的计算</a:t>
              </a:r>
            </a:p>
          </p:txBody>
        </p:sp>
      </p:grpSp>
      <p:sp>
        <p:nvSpPr>
          <p:cNvPr id="2" name="流程图: 可选过程 1"/>
          <p:cNvSpPr/>
          <p:nvPr/>
        </p:nvSpPr>
        <p:spPr>
          <a:xfrm>
            <a:off x="334963" y="765175"/>
            <a:ext cx="2871787" cy="51593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a:solidFill>
                  <a:srgbClr val="002060"/>
                </a:solidFill>
              </a:rPr>
              <a:t>财产租赁所得的应纳税额</a:t>
            </a:r>
          </a:p>
        </p:txBody>
      </p:sp>
      <p:sp>
        <p:nvSpPr>
          <p:cNvPr id="9" name="矩形: 圆角 8"/>
          <p:cNvSpPr/>
          <p:nvPr/>
        </p:nvSpPr>
        <p:spPr>
          <a:xfrm>
            <a:off x="334963" y="1341438"/>
            <a:ext cx="11160125" cy="1079500"/>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en-US" altLang="zh-CN" b="1">
                <a:solidFill>
                  <a:schemeClr val="tx1"/>
                </a:solidFill>
                <a:latin typeface="Arial" panose="020B0604020202020204" pitchFamily="34" charset="0"/>
              </a:rPr>
              <a:t>1.</a:t>
            </a:r>
            <a:r>
              <a:rPr lang="zh-CN" altLang="en-US" b="1">
                <a:solidFill>
                  <a:schemeClr val="tx1"/>
                </a:solidFill>
                <a:latin typeface="Arial" panose="020B0604020202020204" pitchFamily="34" charset="0"/>
              </a:rPr>
              <a:t>每次收入不超</a:t>
            </a:r>
            <a:r>
              <a:rPr lang="en-US" altLang="zh-CN" b="1">
                <a:solidFill>
                  <a:schemeClr val="tx1"/>
                </a:solidFill>
                <a:latin typeface="Arial" panose="020B0604020202020204" pitchFamily="34" charset="0"/>
              </a:rPr>
              <a:t>4000</a:t>
            </a:r>
            <a:r>
              <a:rPr lang="zh-CN" altLang="en-US" b="1">
                <a:solidFill>
                  <a:schemeClr val="tx1"/>
                </a:solidFill>
                <a:latin typeface="Arial" panose="020B0604020202020204" pitchFamily="34" charset="0"/>
              </a:rPr>
              <a:t>元的：应纳税所得额＝收入－准予扣除项目－修缮费用（</a:t>
            </a:r>
            <a:r>
              <a:rPr lang="en-US" altLang="zh-CN" b="1">
                <a:solidFill>
                  <a:schemeClr val="tx1"/>
                </a:solidFill>
                <a:latin typeface="Arial" panose="020B0604020202020204" pitchFamily="34" charset="0"/>
              </a:rPr>
              <a:t>800</a:t>
            </a:r>
            <a:r>
              <a:rPr lang="zh-CN" altLang="en-US" b="1">
                <a:solidFill>
                  <a:schemeClr val="tx1"/>
                </a:solidFill>
                <a:latin typeface="Arial" panose="020B0604020202020204" pitchFamily="34" charset="0"/>
              </a:rPr>
              <a:t>为限）－</a:t>
            </a:r>
            <a:r>
              <a:rPr lang="en-US" altLang="zh-CN" b="1">
                <a:solidFill>
                  <a:schemeClr val="tx1"/>
                </a:solidFill>
                <a:latin typeface="Arial" panose="020B0604020202020204" pitchFamily="34" charset="0"/>
              </a:rPr>
              <a:t>800</a:t>
            </a:r>
            <a:r>
              <a:rPr lang="zh-CN" altLang="en-US" b="1">
                <a:solidFill>
                  <a:schemeClr val="tx1"/>
                </a:solidFill>
                <a:latin typeface="Arial" panose="020B0604020202020204" pitchFamily="34" charset="0"/>
              </a:rPr>
              <a:t/>
            </a:r>
            <a:br>
              <a:rPr lang="zh-CN" altLang="en-US" b="1">
                <a:solidFill>
                  <a:schemeClr val="tx1"/>
                </a:solidFill>
                <a:latin typeface="Arial" panose="020B0604020202020204" pitchFamily="34" charset="0"/>
              </a:rPr>
            </a:br>
            <a:r>
              <a:rPr lang="en-US" altLang="zh-CN" b="1">
                <a:solidFill>
                  <a:schemeClr val="tx1"/>
                </a:solidFill>
                <a:latin typeface="Arial" panose="020B0604020202020204" pitchFamily="34" charset="0"/>
              </a:rPr>
              <a:t>2.</a:t>
            </a:r>
            <a:r>
              <a:rPr lang="zh-CN" altLang="en-US" b="1">
                <a:solidFill>
                  <a:schemeClr val="tx1"/>
                </a:solidFill>
                <a:latin typeface="Arial" panose="020B0604020202020204" pitchFamily="34" charset="0"/>
              </a:rPr>
              <a:t>每次收入超过</a:t>
            </a:r>
            <a:r>
              <a:rPr lang="en-US" altLang="zh-CN" b="1">
                <a:solidFill>
                  <a:schemeClr val="tx1"/>
                </a:solidFill>
                <a:latin typeface="Arial" panose="020B0604020202020204" pitchFamily="34" charset="0"/>
              </a:rPr>
              <a:t>4000</a:t>
            </a:r>
            <a:r>
              <a:rPr lang="zh-CN" altLang="en-US" b="1">
                <a:solidFill>
                  <a:schemeClr val="tx1"/>
                </a:solidFill>
                <a:latin typeface="Arial" panose="020B0604020202020204" pitchFamily="34" charset="0"/>
              </a:rPr>
              <a:t>元的：应纳税所得额＝（收入－准予扣除项目－修缮费用（</a:t>
            </a:r>
            <a:r>
              <a:rPr lang="en-US" altLang="zh-CN" b="1">
                <a:solidFill>
                  <a:schemeClr val="tx1"/>
                </a:solidFill>
                <a:latin typeface="Arial" panose="020B0604020202020204" pitchFamily="34" charset="0"/>
              </a:rPr>
              <a:t>800</a:t>
            </a:r>
            <a:r>
              <a:rPr lang="zh-CN" altLang="en-US" b="1">
                <a:solidFill>
                  <a:schemeClr val="tx1"/>
                </a:solidFill>
                <a:latin typeface="Arial" panose="020B0604020202020204" pitchFamily="34" charset="0"/>
              </a:rPr>
              <a:t>为限））</a:t>
            </a:r>
            <a:r>
              <a:rPr lang="en-US" altLang="zh-CN" b="1">
                <a:solidFill>
                  <a:schemeClr val="tx1"/>
                </a:solidFill>
                <a:latin typeface="Arial" panose="020B0604020202020204" pitchFamily="34" charset="0"/>
              </a:rPr>
              <a:t>×</a:t>
            </a:r>
            <a:r>
              <a:rPr lang="zh-CN" altLang="en-US" b="1">
                <a:solidFill>
                  <a:schemeClr val="tx1"/>
                </a:solidFill>
                <a:latin typeface="Arial" panose="020B0604020202020204" pitchFamily="34" charset="0"/>
              </a:rPr>
              <a:t>（</a:t>
            </a:r>
            <a:r>
              <a:rPr lang="en-US" altLang="zh-CN" b="1">
                <a:solidFill>
                  <a:schemeClr val="tx1"/>
                </a:solidFill>
                <a:latin typeface="Arial" panose="020B0604020202020204" pitchFamily="34" charset="0"/>
              </a:rPr>
              <a:t>1</a:t>
            </a:r>
            <a:r>
              <a:rPr lang="zh-CN" altLang="en-US" b="1">
                <a:solidFill>
                  <a:schemeClr val="tx1"/>
                </a:solidFill>
                <a:latin typeface="Arial" panose="020B0604020202020204" pitchFamily="34" charset="0"/>
              </a:rPr>
              <a:t>－</a:t>
            </a:r>
            <a:r>
              <a:rPr lang="en-US" altLang="zh-CN" b="1">
                <a:solidFill>
                  <a:schemeClr val="tx1"/>
                </a:solidFill>
                <a:latin typeface="Arial" panose="020B0604020202020204" pitchFamily="34" charset="0"/>
              </a:rPr>
              <a:t>20%</a:t>
            </a:r>
            <a:r>
              <a:rPr lang="zh-CN" altLang="en-US" b="1">
                <a:solidFill>
                  <a:schemeClr val="tx1"/>
                </a:solidFill>
                <a:latin typeface="Arial" panose="020B0604020202020204" pitchFamily="34" charset="0"/>
              </a:rPr>
              <a:t>）</a:t>
            </a:r>
          </a:p>
          <a:p>
            <a:pPr>
              <a:defRPr/>
            </a:pPr>
            <a:r>
              <a:rPr lang="zh-CN" altLang="en-US" b="1">
                <a:solidFill>
                  <a:schemeClr val="tx1"/>
                </a:solidFill>
                <a:latin typeface="Arial" panose="020B0604020202020204" pitchFamily="34" charset="0"/>
              </a:rPr>
              <a:t>应纳税额</a:t>
            </a:r>
            <a:r>
              <a:rPr lang="en-US" altLang="zh-CN" b="1">
                <a:solidFill>
                  <a:schemeClr val="tx1"/>
                </a:solidFill>
                <a:latin typeface="Arial" panose="020B0604020202020204" pitchFamily="34" charset="0"/>
              </a:rPr>
              <a:t>=</a:t>
            </a:r>
            <a:r>
              <a:rPr lang="zh-CN" altLang="en-US" b="1">
                <a:solidFill>
                  <a:schemeClr val="tx1"/>
                </a:solidFill>
                <a:latin typeface="Arial" panose="020B0604020202020204" pitchFamily="34" charset="0"/>
              </a:rPr>
              <a:t>应纳税所得额</a:t>
            </a:r>
            <a:r>
              <a:rPr lang="en-US" altLang="zh-CN" b="1">
                <a:solidFill>
                  <a:schemeClr val="tx1"/>
                </a:solidFill>
                <a:latin typeface="Arial" panose="020B0604020202020204" pitchFamily="34" charset="0"/>
              </a:rPr>
              <a:t>×</a:t>
            </a:r>
            <a:r>
              <a:rPr lang="zh-CN" altLang="en-US" b="1">
                <a:solidFill>
                  <a:schemeClr val="tx1"/>
                </a:solidFill>
                <a:latin typeface="Arial" panose="020B0604020202020204" pitchFamily="34" charset="0"/>
              </a:rPr>
              <a:t>税率（</a:t>
            </a:r>
            <a:r>
              <a:rPr lang="en-US" altLang="zh-CN" b="1">
                <a:solidFill>
                  <a:schemeClr val="tx1"/>
                </a:solidFill>
                <a:latin typeface="Arial" panose="020B0604020202020204" pitchFamily="34" charset="0"/>
              </a:rPr>
              <a:t>20%/</a:t>
            </a:r>
            <a:r>
              <a:rPr lang="en-US" altLang="zh-CN" b="1">
                <a:solidFill>
                  <a:srgbClr val="FF0000"/>
                </a:solidFill>
                <a:latin typeface="Arial" panose="020B0604020202020204" pitchFamily="34" charset="0"/>
              </a:rPr>
              <a:t>10%</a:t>
            </a:r>
            <a:r>
              <a:rPr lang="zh-CN" altLang="en-US" b="1">
                <a:solidFill>
                  <a:schemeClr val="tx1"/>
                </a:solidFill>
                <a:latin typeface="Arial" panose="020B0604020202020204" pitchFamily="34" charset="0"/>
              </a:rPr>
              <a:t>）</a:t>
            </a:r>
            <a:r>
              <a:rPr lang="zh-CN" altLang="en-US">
                <a:solidFill>
                  <a:schemeClr val="tx1"/>
                </a:solidFill>
                <a:latin typeface="Arial" panose="020B0604020202020204" pitchFamily="34" charset="0"/>
              </a:rPr>
              <a:t> </a:t>
            </a:r>
          </a:p>
        </p:txBody>
      </p:sp>
      <p:sp>
        <p:nvSpPr>
          <p:cNvPr id="268300" name="Text Box 12"/>
          <p:cNvSpPr txBox="1">
            <a:spLocks noChangeArrowheads="1"/>
          </p:cNvSpPr>
          <p:nvPr/>
        </p:nvSpPr>
        <p:spPr bwMode="auto">
          <a:xfrm>
            <a:off x="261938" y="2492375"/>
            <a:ext cx="11522075" cy="1465263"/>
          </a:xfrm>
          <a:prstGeom prst="rect">
            <a:avLst/>
          </a:prstGeom>
          <a:noFill/>
          <a:ln w="9525">
            <a:noFill/>
            <a:miter lim="800000"/>
          </a:ln>
        </p:spPr>
        <p:txBody>
          <a:bodyPr>
            <a:spAutoFit/>
          </a:bodyPr>
          <a:lstStyle/>
          <a:p>
            <a:pPr>
              <a:spcBef>
                <a:spcPct val="50000"/>
              </a:spcBef>
            </a:pPr>
            <a:r>
              <a:rPr lang="zh-CN" altLang="en-US" b="1"/>
              <a:t>注意：对</a:t>
            </a:r>
            <a:r>
              <a:rPr lang="zh-CN" altLang="en-US" b="1" u="sng"/>
              <a:t>个人按市场价格出租的居民住房</a:t>
            </a:r>
            <a:r>
              <a:rPr lang="zh-CN" altLang="en-US" b="1"/>
              <a:t>取得的所得，自</a:t>
            </a:r>
            <a:r>
              <a:rPr lang="en-US" altLang="zh-CN" b="1"/>
              <a:t>2001</a:t>
            </a:r>
            <a:r>
              <a:rPr lang="zh-CN" altLang="en-US" b="1"/>
              <a:t>年</a:t>
            </a:r>
            <a:r>
              <a:rPr lang="en-US" altLang="zh-CN" b="1"/>
              <a:t>1</a:t>
            </a:r>
            <a:r>
              <a:rPr lang="zh-CN" altLang="en-US" b="1"/>
              <a:t>月</a:t>
            </a:r>
            <a:r>
              <a:rPr lang="en-US" altLang="zh-CN" b="1"/>
              <a:t>1</a:t>
            </a:r>
            <a:r>
              <a:rPr lang="zh-CN" altLang="en-US" b="1"/>
              <a:t>日起暂减按</a:t>
            </a:r>
            <a:r>
              <a:rPr lang="en-US" altLang="zh-CN" b="1" u="sng">
                <a:solidFill>
                  <a:srgbClr val="FF0000"/>
                </a:solidFill>
              </a:rPr>
              <a:t>10%</a:t>
            </a:r>
            <a:r>
              <a:rPr lang="zh-CN" altLang="en-US" b="1"/>
              <a:t>的税率征收个人所得税。个人出租财产取得的财产租赁收入，在计算缴纳个人所得税时，应</a:t>
            </a:r>
            <a:r>
              <a:rPr lang="zh-CN" altLang="en-US" b="1" u="sng"/>
              <a:t>依次</a:t>
            </a:r>
            <a:r>
              <a:rPr lang="zh-CN" altLang="en-US" b="1"/>
              <a:t>扣除以下费用：</a:t>
            </a:r>
            <a:br>
              <a:rPr lang="zh-CN" altLang="en-US" b="1"/>
            </a:br>
            <a:r>
              <a:rPr lang="zh-CN" altLang="en-US" b="1"/>
              <a:t>（</a:t>
            </a:r>
            <a:r>
              <a:rPr lang="en-US" altLang="zh-CN" b="1"/>
              <a:t>1</a:t>
            </a:r>
            <a:r>
              <a:rPr lang="zh-CN" altLang="en-US" b="1"/>
              <a:t>）财产租赁过程中缴纳的</a:t>
            </a:r>
            <a:r>
              <a:rPr lang="zh-CN" altLang="en-US" b="1" u="sng"/>
              <a:t>税金</a:t>
            </a:r>
            <a:r>
              <a:rPr lang="zh-CN" altLang="en-US" b="1"/>
              <a:t>和</a:t>
            </a:r>
            <a:r>
              <a:rPr lang="zh-CN" altLang="en-US" b="1" u="sng"/>
              <a:t>国家能源交通重点建设基金、国家预算调节基金、教育费附加。</a:t>
            </a:r>
            <a:r>
              <a:rPr lang="zh-CN" altLang="en-US" b="1"/>
              <a:t/>
            </a:r>
            <a:br>
              <a:rPr lang="zh-CN" altLang="en-US" b="1"/>
            </a:br>
            <a:r>
              <a:rPr lang="zh-CN" altLang="en-US" b="1"/>
              <a:t>（</a:t>
            </a:r>
            <a:r>
              <a:rPr lang="en-US" altLang="zh-CN" b="1"/>
              <a:t>2</a:t>
            </a:r>
            <a:r>
              <a:rPr lang="zh-CN" altLang="en-US" b="1"/>
              <a:t>）由纳税人负担的该出租财产实际开支的</a:t>
            </a:r>
            <a:r>
              <a:rPr lang="zh-CN" altLang="en-US" b="1" u="sng"/>
              <a:t>修缮费用</a:t>
            </a:r>
            <a:r>
              <a:rPr lang="zh-CN" altLang="en-US" b="1"/>
              <a:t>：</a:t>
            </a:r>
            <a:r>
              <a:rPr lang="zh-CN" altLang="en-US" b="1" u="sng"/>
              <a:t>每次</a:t>
            </a:r>
            <a:r>
              <a:rPr lang="en-US" altLang="zh-CN" b="1" u="sng"/>
              <a:t>800</a:t>
            </a:r>
            <a:r>
              <a:rPr lang="zh-CN" altLang="en-US" b="1" u="sng"/>
              <a:t>元为限</a:t>
            </a:r>
            <a:r>
              <a:rPr lang="zh-CN" altLang="en-US" b="1"/>
              <a:t>，一次扣不完的，可无限期在以后期扣除。</a:t>
            </a:r>
            <a:br>
              <a:rPr lang="zh-CN" altLang="en-US" b="1"/>
            </a:br>
            <a:r>
              <a:rPr lang="zh-CN" altLang="en-US" b="1"/>
              <a:t>（</a:t>
            </a:r>
            <a:r>
              <a:rPr lang="en-US" altLang="zh-CN" b="1"/>
              <a:t>3</a:t>
            </a:r>
            <a:r>
              <a:rPr lang="zh-CN" altLang="en-US" b="1"/>
              <a:t>）税法规定的费用扣除标准。</a:t>
            </a:r>
            <a:r>
              <a:rPr lang="en-US" altLang="zh-CN" b="1"/>
              <a:t>800</a:t>
            </a:r>
            <a:r>
              <a:rPr lang="zh-CN" altLang="en-US" b="1"/>
              <a:t>元或</a:t>
            </a:r>
            <a:r>
              <a:rPr lang="en-US" altLang="zh-CN" b="1"/>
              <a:t>20%</a:t>
            </a:r>
            <a:r>
              <a:rPr lang="zh-CN" altLang="en-US" b="1"/>
              <a:t>。</a:t>
            </a:r>
            <a:r>
              <a:rPr lang="zh-CN" altLang="en-US"/>
              <a:t> </a:t>
            </a:r>
          </a:p>
        </p:txBody>
      </p:sp>
      <p:sp>
        <p:nvSpPr>
          <p:cNvPr id="286733" name="Rectangle 13"/>
          <p:cNvSpPr>
            <a:spLocks noChangeArrowheads="1"/>
          </p:cNvSpPr>
          <p:nvPr/>
        </p:nvSpPr>
        <p:spPr bwMode="auto">
          <a:xfrm>
            <a:off x="261938" y="4074795"/>
            <a:ext cx="11845290" cy="645160"/>
          </a:xfrm>
          <a:prstGeom prst="rect">
            <a:avLst/>
          </a:prstGeom>
          <a:noFill/>
          <a:ln w="9525">
            <a:noFill/>
            <a:miter lim="800000"/>
          </a:ln>
        </p:spPr>
        <p:txBody>
          <a:bodyPr wrap="none" anchor="ctr">
            <a:spAutoFit/>
          </a:bodyPr>
          <a:lstStyle/>
          <a:p>
            <a:r>
              <a:rPr lang="zh-CN" altLang="en-US" b="1"/>
              <a:t>例</a:t>
            </a:r>
            <a:r>
              <a:rPr lang="en-US" altLang="zh-CN" b="1"/>
              <a:t>9</a:t>
            </a:r>
            <a:r>
              <a:rPr lang="zh-CN" altLang="en-US" b="1"/>
              <a:t>：中国公民王某</a:t>
            </a:r>
            <a:r>
              <a:rPr lang="en-US" altLang="zh-CN" b="1"/>
              <a:t>2021</a:t>
            </a:r>
            <a:r>
              <a:rPr lang="zh-CN" altLang="en-US" b="1"/>
              <a:t>年</a:t>
            </a:r>
            <a:r>
              <a:rPr lang="en-US" altLang="zh-CN" b="1"/>
              <a:t>1</a:t>
            </a:r>
            <a:r>
              <a:rPr lang="zh-CN" altLang="en-US" b="1"/>
              <a:t>月</a:t>
            </a:r>
            <a:r>
              <a:rPr lang="en-US" altLang="zh-CN" b="1"/>
              <a:t>1</a:t>
            </a:r>
            <a:r>
              <a:rPr lang="zh-CN" altLang="en-US" b="1"/>
              <a:t>日起将其位于市区的一套住房按市价出租，每月收取租金</a:t>
            </a:r>
            <a:r>
              <a:rPr lang="en-US" altLang="zh-CN" b="1"/>
              <a:t>3800</a:t>
            </a:r>
            <a:r>
              <a:rPr lang="zh-CN" altLang="en-US" b="1"/>
              <a:t>元。</a:t>
            </a:r>
            <a:r>
              <a:rPr lang="en-US" altLang="zh-CN" b="1"/>
              <a:t>1</a:t>
            </a:r>
            <a:r>
              <a:rPr lang="zh-CN" altLang="en-US" b="1"/>
              <a:t>月</a:t>
            </a:r>
            <a:r>
              <a:rPr lang="en-US" altLang="zh-CN" b="1"/>
              <a:t>24</a:t>
            </a:r>
            <a:r>
              <a:rPr lang="zh-CN" altLang="en-US" b="1"/>
              <a:t>日因卫生间</a:t>
            </a:r>
          </a:p>
          <a:p>
            <a:r>
              <a:rPr lang="zh-CN" altLang="en-US" b="1"/>
              <a:t>漏水发生修缮费用</a:t>
            </a:r>
            <a:r>
              <a:rPr lang="en-US" altLang="zh-CN" b="1"/>
              <a:t>1200</a:t>
            </a:r>
            <a:r>
              <a:rPr lang="zh-CN" altLang="en-US" b="1"/>
              <a:t>元，已取得合法有效的支出凭证。计算王某</a:t>
            </a:r>
            <a:r>
              <a:rPr lang="en-US" altLang="zh-CN" b="1"/>
              <a:t>1</a:t>
            </a:r>
            <a:r>
              <a:rPr lang="zh-CN" altLang="en-US" b="1"/>
              <a:t>月和</a:t>
            </a:r>
            <a:r>
              <a:rPr lang="en-US" altLang="zh-CN" b="1"/>
              <a:t>2</a:t>
            </a:r>
            <a:r>
              <a:rPr lang="zh-CN" altLang="en-US" b="1"/>
              <a:t>月的财产租赁个人所得税。</a:t>
            </a:r>
            <a:r>
              <a:rPr lang="zh-CN" altLang="en-US"/>
              <a:t> </a:t>
            </a:r>
          </a:p>
        </p:txBody>
      </p:sp>
      <p:sp>
        <p:nvSpPr>
          <p:cNvPr id="286734" name="Rectangle 14"/>
          <p:cNvSpPr>
            <a:spLocks noChangeArrowheads="1"/>
          </p:cNvSpPr>
          <p:nvPr/>
        </p:nvSpPr>
        <p:spPr bwMode="auto">
          <a:xfrm>
            <a:off x="479425" y="4805363"/>
            <a:ext cx="10296525" cy="641350"/>
          </a:xfrm>
          <a:prstGeom prst="rect">
            <a:avLst/>
          </a:prstGeom>
          <a:noFill/>
          <a:ln w="9525">
            <a:noFill/>
            <a:miter lim="800000"/>
          </a:ln>
        </p:spPr>
        <p:txBody>
          <a:bodyPr anchor="ctr">
            <a:spAutoFit/>
          </a:bodyPr>
          <a:lstStyle/>
          <a:p>
            <a:r>
              <a:rPr lang="zh-CN" altLang="en-US" b="1"/>
              <a:t>答案：王某</a:t>
            </a:r>
            <a:r>
              <a:rPr lang="en-US" altLang="zh-CN" b="1"/>
              <a:t>1</a:t>
            </a:r>
            <a:r>
              <a:rPr lang="zh-CN" altLang="en-US" b="1"/>
              <a:t>月财产租赁所得应纳个人所得税</a:t>
            </a:r>
            <a:r>
              <a:rPr lang="en-US" altLang="zh-CN" b="1"/>
              <a:t>=</a:t>
            </a:r>
            <a:r>
              <a:rPr lang="zh-CN" altLang="en-US" b="1"/>
              <a:t>（</a:t>
            </a:r>
            <a:r>
              <a:rPr lang="en-US" altLang="zh-CN" b="1"/>
              <a:t>3800</a:t>
            </a:r>
            <a:r>
              <a:rPr lang="zh-CN" altLang="en-US" b="1"/>
              <a:t>－</a:t>
            </a:r>
            <a:r>
              <a:rPr lang="en-US" altLang="zh-CN" b="1"/>
              <a:t>800</a:t>
            </a:r>
            <a:r>
              <a:rPr lang="zh-CN" altLang="en-US" b="1"/>
              <a:t>－</a:t>
            </a:r>
            <a:r>
              <a:rPr lang="en-US" altLang="zh-CN" b="1"/>
              <a:t>800</a:t>
            </a:r>
            <a:r>
              <a:rPr lang="zh-CN" altLang="en-US" b="1"/>
              <a:t>）</a:t>
            </a:r>
            <a:r>
              <a:rPr lang="en-US" altLang="zh-CN" b="1"/>
              <a:t>×10%=220</a:t>
            </a:r>
            <a:r>
              <a:rPr lang="zh-CN" altLang="en-US" b="1"/>
              <a:t>（元）</a:t>
            </a:r>
          </a:p>
          <a:p>
            <a:r>
              <a:rPr lang="zh-CN" altLang="en-US" b="1"/>
              <a:t>           王某</a:t>
            </a:r>
            <a:r>
              <a:rPr lang="en-US" altLang="zh-CN" b="1"/>
              <a:t>2</a:t>
            </a:r>
            <a:r>
              <a:rPr lang="zh-CN" altLang="en-US" b="1"/>
              <a:t>月财产租赁所得应纳个人所得税</a:t>
            </a:r>
            <a:r>
              <a:rPr lang="en-US" altLang="zh-CN" b="1"/>
              <a:t>=</a:t>
            </a:r>
            <a:r>
              <a:rPr lang="zh-CN" altLang="en-US"/>
              <a:t> </a:t>
            </a:r>
            <a:r>
              <a:rPr lang="zh-CN" altLang="en-US" b="1"/>
              <a:t>（</a:t>
            </a:r>
            <a:r>
              <a:rPr lang="en-US" altLang="zh-CN" b="1"/>
              <a:t>3800</a:t>
            </a:r>
            <a:r>
              <a:rPr lang="zh-CN" altLang="en-US" b="1"/>
              <a:t>－</a:t>
            </a:r>
            <a:r>
              <a:rPr lang="en-US" altLang="zh-CN" b="1"/>
              <a:t>400</a:t>
            </a:r>
            <a:r>
              <a:rPr lang="zh-CN" altLang="en-US" b="1"/>
              <a:t>－</a:t>
            </a:r>
            <a:r>
              <a:rPr lang="en-US" altLang="zh-CN" b="1"/>
              <a:t>800</a:t>
            </a:r>
            <a:r>
              <a:rPr lang="zh-CN" altLang="en-US" b="1"/>
              <a:t>）</a:t>
            </a:r>
            <a:r>
              <a:rPr lang="en-US" altLang="zh-CN" b="1"/>
              <a:t>×10%=260</a:t>
            </a:r>
            <a:r>
              <a:rPr lang="zh-CN" altLang="en-US" b="1"/>
              <a:t>（元）</a:t>
            </a:r>
            <a:r>
              <a:rPr lang="zh-CN" altLang="en-US"/>
              <a:t> </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8300">
                                            <p:txEl>
                                              <p:pRg st="0" end="0"/>
                                            </p:txEl>
                                          </p:spTgt>
                                        </p:tgtEl>
                                        <p:attrNameLst>
                                          <p:attrName>style.visibility</p:attrName>
                                        </p:attrNameLst>
                                      </p:cBhvr>
                                      <p:to>
                                        <p:strVal val="visible"/>
                                      </p:to>
                                    </p:set>
                                    <p:animEffect transition="in" filter="blinds(horizontal)">
                                      <p:cBhvr>
                                        <p:cTn id="17" dur="500"/>
                                        <p:tgtEl>
                                          <p:spTgt spid="26830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86733"/>
                                        </p:tgtEl>
                                        <p:attrNameLst>
                                          <p:attrName>style.visibility</p:attrName>
                                        </p:attrNameLst>
                                      </p:cBhvr>
                                      <p:to>
                                        <p:strVal val="visible"/>
                                      </p:to>
                                    </p:set>
                                    <p:animEffect transition="in" filter="blinds(horizontal)">
                                      <p:cBhvr>
                                        <p:cTn id="22" dur="500"/>
                                        <p:tgtEl>
                                          <p:spTgt spid="28673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86734"/>
                                        </p:tgtEl>
                                        <p:attrNameLst>
                                          <p:attrName>style.visibility</p:attrName>
                                        </p:attrNameLst>
                                      </p:cBhvr>
                                      <p:to>
                                        <p:strVal val="visible"/>
                                      </p:to>
                                    </p:set>
                                    <p:animEffect transition="in" filter="blinds(horizontal)">
                                      <p:cBhvr>
                                        <p:cTn id="27" dur="500"/>
                                        <p:tgtEl>
                                          <p:spTgt spid="2867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286733" grpId="0"/>
      <p:bldP spid="28673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01" name="组合 3"/>
          <p:cNvGrpSpPr/>
          <p:nvPr/>
        </p:nvGrpSpPr>
        <p:grpSpPr bwMode="auto">
          <a:xfrm>
            <a:off x="-28575" y="0"/>
            <a:ext cx="12218988" cy="1022350"/>
            <a:chOff x="-28575" y="3703045"/>
            <a:chExt cx="12316469" cy="1022099"/>
          </a:xfrm>
        </p:grpSpPr>
        <p:sp>
          <p:nvSpPr>
            <p:cNvPr id="5" name="矩形 4"/>
            <p:cNvSpPr/>
            <p:nvPr/>
          </p:nvSpPr>
          <p:spPr>
            <a:xfrm>
              <a:off x="5061550" y="4096648"/>
              <a:ext cx="7226344" cy="628496"/>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3"/>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56002"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56003" name="Group 55"/>
          <p:cNvGrpSpPr/>
          <p:nvPr/>
        </p:nvGrpSpPr>
        <p:grpSpPr bwMode="auto">
          <a:xfrm>
            <a:off x="2998788" y="117475"/>
            <a:ext cx="4970462" cy="566738"/>
            <a:chOff x="2465" y="76"/>
            <a:chExt cx="1535" cy="357"/>
          </a:xfrm>
        </p:grpSpPr>
        <p:grpSp>
          <p:nvGrpSpPr>
            <p:cNvPr id="46"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56010"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五、个人所得税应纳税额的计算</a:t>
              </a:r>
            </a:p>
          </p:txBody>
        </p:sp>
      </p:grpSp>
      <p:sp>
        <p:nvSpPr>
          <p:cNvPr id="2" name="流程图: 可选过程 1"/>
          <p:cNvSpPr/>
          <p:nvPr/>
        </p:nvSpPr>
        <p:spPr>
          <a:xfrm>
            <a:off x="334963" y="765175"/>
            <a:ext cx="2871787" cy="51593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a:solidFill>
                  <a:srgbClr val="002060"/>
                </a:solidFill>
              </a:rPr>
              <a:t>财产转让所得的应纳税额</a:t>
            </a:r>
          </a:p>
        </p:txBody>
      </p:sp>
      <p:sp>
        <p:nvSpPr>
          <p:cNvPr id="9" name="矩形: 圆角 8"/>
          <p:cNvSpPr/>
          <p:nvPr/>
        </p:nvSpPr>
        <p:spPr>
          <a:xfrm>
            <a:off x="334963" y="1341438"/>
            <a:ext cx="8137525" cy="503237"/>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zh-CN" altLang="en-US" b="1">
                <a:solidFill>
                  <a:schemeClr val="tx1"/>
                </a:solidFill>
                <a:latin typeface="Arial" panose="020B0604020202020204" pitchFamily="34" charset="0"/>
              </a:rPr>
              <a:t>应纳税额</a:t>
            </a:r>
            <a:r>
              <a:rPr lang="en-US" altLang="zh-CN" b="1">
                <a:solidFill>
                  <a:schemeClr val="tx1"/>
                </a:solidFill>
                <a:latin typeface="Arial" panose="020B0604020202020204" pitchFamily="34" charset="0"/>
              </a:rPr>
              <a:t>=</a:t>
            </a:r>
            <a:r>
              <a:rPr lang="zh-CN" altLang="en-US" b="1">
                <a:solidFill>
                  <a:schemeClr val="tx1"/>
                </a:solidFill>
                <a:latin typeface="Arial" panose="020B0604020202020204" pitchFamily="34" charset="0"/>
              </a:rPr>
              <a:t>应纳税所得额</a:t>
            </a:r>
            <a:r>
              <a:rPr lang="en-US" altLang="zh-CN" b="1">
                <a:solidFill>
                  <a:schemeClr val="tx1"/>
                </a:solidFill>
                <a:latin typeface="Arial" panose="020B0604020202020204" pitchFamily="34" charset="0"/>
              </a:rPr>
              <a:t>×20%=</a:t>
            </a:r>
            <a:r>
              <a:rPr lang="zh-CN" altLang="en-US" b="1" u="sng">
                <a:solidFill>
                  <a:schemeClr val="tx1"/>
                </a:solidFill>
                <a:latin typeface="Arial" panose="020B0604020202020204" pitchFamily="34" charset="0"/>
              </a:rPr>
              <a:t>（收入总额</a:t>
            </a:r>
            <a:r>
              <a:rPr lang="zh-CN" altLang="en-US" b="1">
                <a:solidFill>
                  <a:schemeClr val="tx1"/>
                </a:solidFill>
                <a:latin typeface="Arial" panose="020B0604020202020204" pitchFamily="34" charset="0"/>
              </a:rPr>
              <a:t>－</a:t>
            </a:r>
            <a:r>
              <a:rPr lang="zh-CN" altLang="en-US" b="1" u="sng">
                <a:solidFill>
                  <a:schemeClr val="tx1"/>
                </a:solidFill>
                <a:latin typeface="Arial" panose="020B0604020202020204" pitchFamily="34" charset="0"/>
              </a:rPr>
              <a:t>财产原值</a:t>
            </a:r>
            <a:r>
              <a:rPr lang="zh-CN" altLang="en-US" b="1">
                <a:solidFill>
                  <a:schemeClr val="tx1"/>
                </a:solidFill>
                <a:latin typeface="Arial" panose="020B0604020202020204" pitchFamily="34" charset="0"/>
              </a:rPr>
              <a:t>－</a:t>
            </a:r>
            <a:r>
              <a:rPr lang="zh-CN" altLang="en-US" b="1" u="sng">
                <a:solidFill>
                  <a:schemeClr val="tx1"/>
                </a:solidFill>
                <a:latin typeface="Arial" panose="020B0604020202020204" pitchFamily="34" charset="0"/>
              </a:rPr>
              <a:t>合理税费）</a:t>
            </a:r>
            <a:r>
              <a:rPr lang="en-US" altLang="zh-CN" b="1">
                <a:solidFill>
                  <a:schemeClr val="tx1"/>
                </a:solidFill>
                <a:latin typeface="Arial" panose="020B0604020202020204" pitchFamily="34" charset="0"/>
              </a:rPr>
              <a:t>×20%</a:t>
            </a:r>
            <a:r>
              <a:rPr lang="en-US" altLang="zh-CN">
                <a:solidFill>
                  <a:schemeClr val="tx1"/>
                </a:solidFill>
                <a:latin typeface="Arial" panose="020B0604020202020204" pitchFamily="34" charset="0"/>
              </a:rPr>
              <a:t> </a:t>
            </a:r>
            <a:endParaRPr lang="zh-CN" altLang="en-US">
              <a:solidFill>
                <a:schemeClr val="tx1"/>
              </a:solidFill>
              <a:latin typeface="Arial" panose="020B0604020202020204" pitchFamily="34" charset="0"/>
            </a:endParaRPr>
          </a:p>
        </p:txBody>
      </p:sp>
      <p:sp>
        <p:nvSpPr>
          <p:cNvPr id="268300" name="Text Box 12"/>
          <p:cNvSpPr txBox="1">
            <a:spLocks noChangeArrowheads="1"/>
          </p:cNvSpPr>
          <p:nvPr/>
        </p:nvSpPr>
        <p:spPr bwMode="auto">
          <a:xfrm>
            <a:off x="261938" y="1844675"/>
            <a:ext cx="11522075" cy="1739900"/>
          </a:xfrm>
          <a:prstGeom prst="rect">
            <a:avLst/>
          </a:prstGeom>
          <a:noFill/>
          <a:ln w="9525">
            <a:noFill/>
            <a:miter lim="800000"/>
          </a:ln>
        </p:spPr>
        <p:txBody>
          <a:bodyPr>
            <a:spAutoFit/>
          </a:bodyPr>
          <a:lstStyle/>
          <a:p>
            <a:pPr>
              <a:spcBef>
                <a:spcPct val="50000"/>
              </a:spcBef>
            </a:pPr>
            <a:r>
              <a:rPr lang="zh-CN" altLang="en-US" b="1">
                <a:solidFill>
                  <a:schemeClr val="tx2"/>
                </a:solidFill>
              </a:rPr>
              <a:t>财产原值</a:t>
            </a:r>
            <a:r>
              <a:rPr lang="zh-CN" altLang="en-US" b="1"/>
              <a:t>是指：</a:t>
            </a:r>
            <a:br>
              <a:rPr lang="zh-CN" altLang="en-US" b="1"/>
            </a:br>
            <a:r>
              <a:rPr lang="zh-CN" altLang="en-US" b="1"/>
              <a:t>（</a:t>
            </a:r>
            <a:r>
              <a:rPr lang="en-US" altLang="zh-CN" b="1"/>
              <a:t>1</a:t>
            </a:r>
            <a:r>
              <a:rPr lang="zh-CN" altLang="en-US" b="1"/>
              <a:t>）有价证券，为买入价以及买入时按照规定缴纳的有关费用。</a:t>
            </a:r>
            <a:br>
              <a:rPr lang="zh-CN" altLang="en-US" b="1"/>
            </a:br>
            <a:r>
              <a:rPr lang="zh-CN" altLang="en-US" b="1"/>
              <a:t>（</a:t>
            </a:r>
            <a:r>
              <a:rPr lang="en-US" altLang="zh-CN" b="1"/>
              <a:t>2</a:t>
            </a:r>
            <a:r>
              <a:rPr lang="zh-CN" altLang="en-US" b="1"/>
              <a:t>）建筑物，为建造费或者购进价格以及其他有关费用。</a:t>
            </a:r>
            <a:br>
              <a:rPr lang="zh-CN" altLang="en-US" b="1"/>
            </a:br>
            <a:r>
              <a:rPr lang="zh-CN" altLang="en-US" b="1"/>
              <a:t>（</a:t>
            </a:r>
            <a:r>
              <a:rPr lang="en-US" altLang="zh-CN" b="1"/>
              <a:t>3</a:t>
            </a:r>
            <a:r>
              <a:rPr lang="zh-CN" altLang="en-US" b="1"/>
              <a:t>）土地使用权，为取得土地使用权所支付的金额、开发土地的费用以及其他有关费用。</a:t>
            </a:r>
            <a:br>
              <a:rPr lang="zh-CN" altLang="en-US" b="1"/>
            </a:br>
            <a:r>
              <a:rPr lang="zh-CN" altLang="en-US" b="1"/>
              <a:t>（</a:t>
            </a:r>
            <a:r>
              <a:rPr lang="en-US" altLang="zh-CN" b="1"/>
              <a:t>4</a:t>
            </a:r>
            <a:r>
              <a:rPr lang="zh-CN" altLang="en-US" b="1"/>
              <a:t>）机器设备、车船，为购进价格、运输费、安装费以及其他有关费用。</a:t>
            </a:r>
            <a:br>
              <a:rPr lang="zh-CN" altLang="en-US" b="1"/>
            </a:br>
            <a:r>
              <a:rPr lang="zh-CN" altLang="en-US" b="1"/>
              <a:t>（</a:t>
            </a:r>
            <a:r>
              <a:rPr lang="en-US" altLang="zh-CN" b="1"/>
              <a:t>5</a:t>
            </a:r>
            <a:r>
              <a:rPr lang="zh-CN" altLang="en-US" b="1"/>
              <a:t>）其他财产，参照以上方法确定。</a:t>
            </a:r>
          </a:p>
        </p:txBody>
      </p:sp>
      <p:sp>
        <p:nvSpPr>
          <p:cNvPr id="288781" name="Rectangle 13"/>
          <p:cNvSpPr>
            <a:spLocks noChangeArrowheads="1"/>
          </p:cNvSpPr>
          <p:nvPr/>
        </p:nvSpPr>
        <p:spPr bwMode="auto">
          <a:xfrm>
            <a:off x="261938" y="3644900"/>
            <a:ext cx="11217275" cy="641350"/>
          </a:xfrm>
          <a:prstGeom prst="rect">
            <a:avLst/>
          </a:prstGeom>
          <a:noFill/>
          <a:ln w="9525">
            <a:noFill/>
            <a:miter lim="800000"/>
          </a:ln>
        </p:spPr>
        <p:txBody>
          <a:bodyPr wrap="none" anchor="ctr">
            <a:spAutoFit/>
          </a:bodyPr>
          <a:lstStyle/>
          <a:p>
            <a:r>
              <a:rPr lang="zh-CN" altLang="en-US" b="1"/>
              <a:t>例</a:t>
            </a:r>
            <a:r>
              <a:rPr lang="en-US" altLang="zh-CN" b="1"/>
              <a:t>8</a:t>
            </a:r>
            <a:r>
              <a:rPr lang="zh-CN" altLang="en-US" b="1"/>
              <a:t>：某个人建房一幢，造价</a:t>
            </a:r>
            <a:r>
              <a:rPr lang="en-US" altLang="zh-CN" b="1"/>
              <a:t>360000</a:t>
            </a:r>
            <a:r>
              <a:rPr lang="zh-CN" altLang="en-US" b="1"/>
              <a:t>元，支付其他费用</a:t>
            </a:r>
            <a:r>
              <a:rPr lang="en-US" altLang="zh-CN" b="1"/>
              <a:t>50000</a:t>
            </a:r>
            <a:r>
              <a:rPr lang="zh-CN" altLang="en-US" b="1"/>
              <a:t>元。该个人建成后将房屋出售，售价</a:t>
            </a:r>
            <a:r>
              <a:rPr lang="en-US" altLang="zh-CN" b="1"/>
              <a:t>600000</a:t>
            </a:r>
            <a:r>
              <a:rPr lang="zh-CN" altLang="en-US" b="1"/>
              <a:t>元，</a:t>
            </a:r>
          </a:p>
          <a:p>
            <a:r>
              <a:rPr lang="zh-CN" altLang="en-US" b="1"/>
              <a:t>在售房过程中按规定支付交易费等相关税费</a:t>
            </a:r>
            <a:r>
              <a:rPr lang="en-US" altLang="zh-CN" b="1"/>
              <a:t>35000</a:t>
            </a:r>
            <a:r>
              <a:rPr lang="zh-CN" altLang="en-US" b="1"/>
              <a:t>元，计算应缴纳的个人所得税。</a:t>
            </a:r>
          </a:p>
        </p:txBody>
      </p:sp>
      <p:sp>
        <p:nvSpPr>
          <p:cNvPr id="288782" name="Rectangle 14"/>
          <p:cNvSpPr>
            <a:spLocks noChangeArrowheads="1"/>
          </p:cNvSpPr>
          <p:nvPr/>
        </p:nvSpPr>
        <p:spPr bwMode="auto">
          <a:xfrm>
            <a:off x="334963" y="4300538"/>
            <a:ext cx="6335712" cy="1190625"/>
          </a:xfrm>
          <a:prstGeom prst="rect">
            <a:avLst/>
          </a:prstGeom>
          <a:noFill/>
          <a:ln w="9525">
            <a:noFill/>
            <a:miter lim="800000"/>
          </a:ln>
        </p:spPr>
        <p:txBody>
          <a:bodyPr anchor="ctr">
            <a:spAutoFit/>
          </a:bodyPr>
          <a:lstStyle/>
          <a:p>
            <a:r>
              <a:rPr lang="zh-CN" altLang="en-US" b="1"/>
              <a:t>答案：应纳税所得额＝财产转让收入－财产原值－合理费用</a:t>
            </a:r>
            <a:br>
              <a:rPr lang="zh-CN" altLang="en-US" b="1"/>
            </a:br>
            <a:r>
              <a:rPr lang="zh-CN" altLang="en-US" b="1"/>
              <a:t>　　＝</a:t>
            </a:r>
            <a:r>
              <a:rPr lang="en-US" altLang="zh-CN" b="1"/>
              <a:t>600000 </a:t>
            </a:r>
            <a:r>
              <a:rPr lang="zh-CN" altLang="en-US" b="1"/>
              <a:t>－</a:t>
            </a:r>
            <a:r>
              <a:rPr lang="zh-CN" altLang="en-US"/>
              <a:t> </a:t>
            </a:r>
            <a:r>
              <a:rPr lang="zh-CN" altLang="en-US" b="1"/>
              <a:t>（</a:t>
            </a:r>
            <a:r>
              <a:rPr lang="en-US" altLang="zh-CN" b="1"/>
              <a:t>360000</a:t>
            </a:r>
            <a:r>
              <a:rPr lang="zh-CN" altLang="en-US" b="1"/>
              <a:t>＋</a:t>
            </a:r>
            <a:r>
              <a:rPr lang="en-US" altLang="zh-CN" b="1"/>
              <a:t>50000</a:t>
            </a:r>
            <a:r>
              <a:rPr lang="zh-CN" altLang="en-US" b="1"/>
              <a:t>） －</a:t>
            </a:r>
            <a:r>
              <a:rPr lang="zh-CN" altLang="en-US"/>
              <a:t> </a:t>
            </a:r>
            <a:r>
              <a:rPr lang="en-US" altLang="zh-CN" b="1"/>
              <a:t>35000</a:t>
            </a:r>
            <a:br>
              <a:rPr lang="en-US" altLang="zh-CN" b="1"/>
            </a:br>
            <a:r>
              <a:rPr lang="zh-CN" altLang="en-US" b="1"/>
              <a:t>　　＝</a:t>
            </a:r>
            <a:r>
              <a:rPr lang="en-US" altLang="zh-CN" b="1"/>
              <a:t>155000</a:t>
            </a:r>
            <a:r>
              <a:rPr lang="zh-CN" altLang="en-US" b="1"/>
              <a:t>（元）</a:t>
            </a:r>
            <a:br>
              <a:rPr lang="zh-CN" altLang="en-US" b="1"/>
            </a:br>
            <a:r>
              <a:rPr lang="zh-CN" altLang="en-US" b="1"/>
              <a:t>　　   应纳税额＝</a:t>
            </a:r>
            <a:r>
              <a:rPr lang="en-US" altLang="zh-CN" b="1"/>
              <a:t>155000×20%</a:t>
            </a:r>
            <a:r>
              <a:rPr lang="zh-CN" altLang="en-US" b="1"/>
              <a:t>＝</a:t>
            </a:r>
            <a:r>
              <a:rPr lang="en-US" altLang="zh-CN" b="1"/>
              <a:t>31000</a:t>
            </a:r>
            <a:r>
              <a:rPr lang="zh-CN" altLang="en-US" b="1"/>
              <a:t>（元） </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8300">
                                            <p:txEl>
                                              <p:pRg st="0" end="0"/>
                                            </p:txEl>
                                          </p:spTgt>
                                        </p:tgtEl>
                                        <p:attrNameLst>
                                          <p:attrName>style.visibility</p:attrName>
                                        </p:attrNameLst>
                                      </p:cBhvr>
                                      <p:to>
                                        <p:strVal val="visible"/>
                                      </p:to>
                                    </p:set>
                                    <p:animEffect transition="in" filter="blinds(horizontal)">
                                      <p:cBhvr>
                                        <p:cTn id="17" dur="500"/>
                                        <p:tgtEl>
                                          <p:spTgt spid="26830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88781"/>
                                        </p:tgtEl>
                                        <p:attrNameLst>
                                          <p:attrName>style.visibility</p:attrName>
                                        </p:attrNameLst>
                                      </p:cBhvr>
                                      <p:to>
                                        <p:strVal val="visible"/>
                                      </p:to>
                                    </p:set>
                                    <p:animEffect transition="in" filter="blinds(horizontal)">
                                      <p:cBhvr>
                                        <p:cTn id="22" dur="500"/>
                                        <p:tgtEl>
                                          <p:spTgt spid="28878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88782"/>
                                        </p:tgtEl>
                                        <p:attrNameLst>
                                          <p:attrName>style.visibility</p:attrName>
                                        </p:attrNameLst>
                                      </p:cBhvr>
                                      <p:to>
                                        <p:strVal val="visible"/>
                                      </p:to>
                                    </p:set>
                                    <p:animEffect transition="in" filter="blinds(horizontal)">
                                      <p:cBhvr>
                                        <p:cTn id="27" dur="500"/>
                                        <p:tgtEl>
                                          <p:spTgt spid="2887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288781" grpId="0"/>
      <p:bldP spid="28878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8049" name="组合 3"/>
          <p:cNvGrpSpPr/>
          <p:nvPr/>
        </p:nvGrpSpPr>
        <p:grpSpPr bwMode="auto">
          <a:xfrm>
            <a:off x="-28575" y="0"/>
            <a:ext cx="12218988" cy="1022350"/>
            <a:chOff x="-28575" y="3703045"/>
            <a:chExt cx="12316469" cy="1022099"/>
          </a:xfrm>
        </p:grpSpPr>
        <p:sp>
          <p:nvSpPr>
            <p:cNvPr id="5" name="矩形 4"/>
            <p:cNvSpPr/>
            <p:nvPr/>
          </p:nvSpPr>
          <p:spPr>
            <a:xfrm>
              <a:off x="5061550" y="4096648"/>
              <a:ext cx="7226344" cy="628496"/>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3"/>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58050"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58051" name="Group 55"/>
          <p:cNvGrpSpPr/>
          <p:nvPr/>
        </p:nvGrpSpPr>
        <p:grpSpPr bwMode="auto">
          <a:xfrm>
            <a:off x="2998788" y="115888"/>
            <a:ext cx="4970462" cy="566737"/>
            <a:chOff x="2465" y="76"/>
            <a:chExt cx="1535" cy="357"/>
          </a:xfrm>
        </p:grpSpPr>
        <p:grpSp>
          <p:nvGrpSpPr>
            <p:cNvPr id="46"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58056"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六、个人所得税会计核算</a:t>
              </a:r>
            </a:p>
          </p:txBody>
        </p:sp>
      </p:grpSp>
      <p:sp>
        <p:nvSpPr>
          <p:cNvPr id="2" name="流程图: 可选过程 1"/>
          <p:cNvSpPr/>
          <p:nvPr/>
        </p:nvSpPr>
        <p:spPr>
          <a:xfrm>
            <a:off x="334963" y="765175"/>
            <a:ext cx="4464050" cy="51593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a:solidFill>
                  <a:srgbClr val="002060"/>
                </a:solidFill>
              </a:rPr>
              <a:t>会计科目：应交税费</a:t>
            </a:r>
            <a:r>
              <a:rPr lang="en-US" altLang="zh-CN" b="1">
                <a:solidFill>
                  <a:srgbClr val="002060"/>
                </a:solidFill>
              </a:rPr>
              <a:t>—</a:t>
            </a:r>
            <a:r>
              <a:rPr lang="zh-CN" altLang="en-US" b="1">
                <a:solidFill>
                  <a:srgbClr val="002060"/>
                </a:solidFill>
              </a:rPr>
              <a:t>应交个人所得税</a:t>
            </a:r>
          </a:p>
        </p:txBody>
      </p:sp>
      <p:sp>
        <p:nvSpPr>
          <p:cNvPr id="9" name="矩形: 圆角 8"/>
          <p:cNvSpPr/>
          <p:nvPr/>
        </p:nvSpPr>
        <p:spPr>
          <a:xfrm>
            <a:off x="334963" y="1341438"/>
            <a:ext cx="8137525" cy="503237"/>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zh-CN" altLang="en-US" b="1">
                <a:solidFill>
                  <a:schemeClr val="tx1"/>
                </a:solidFill>
                <a:latin typeface="Arial" panose="020B0604020202020204" pitchFamily="34" charset="0"/>
              </a:rPr>
              <a:t>工资薪金所得应纳个人所得税额，由发放工资薪金的企业单位代扣代缴</a:t>
            </a:r>
            <a:r>
              <a:rPr lang="en-US" altLang="zh-CN">
                <a:solidFill>
                  <a:schemeClr val="tx1"/>
                </a:solidFill>
                <a:latin typeface="Arial" panose="020B0604020202020204" pitchFamily="34" charset="0"/>
              </a:rPr>
              <a:t> </a:t>
            </a:r>
            <a:endParaRPr lang="zh-CN" altLang="en-US">
              <a:solidFill>
                <a:schemeClr val="tx1"/>
              </a:solidFill>
              <a:latin typeface="Arial" panose="020B0604020202020204" pitchFamily="34" charset="0"/>
            </a:endParaRPr>
          </a:p>
        </p:txBody>
      </p:sp>
      <p:sp>
        <p:nvSpPr>
          <p:cNvPr id="268300" name="Text Box 12"/>
          <p:cNvSpPr txBox="1">
            <a:spLocks noChangeArrowheads="1"/>
          </p:cNvSpPr>
          <p:nvPr/>
        </p:nvSpPr>
        <p:spPr bwMode="auto">
          <a:xfrm>
            <a:off x="261938" y="1844675"/>
            <a:ext cx="11522075" cy="4906963"/>
          </a:xfrm>
          <a:prstGeom prst="rect">
            <a:avLst/>
          </a:prstGeom>
          <a:noFill/>
          <a:ln w="9525">
            <a:noFill/>
            <a:miter lim="800000"/>
          </a:ln>
        </p:spPr>
        <p:txBody>
          <a:bodyPr>
            <a:spAutoFit/>
          </a:bodyPr>
          <a:lstStyle/>
          <a:p>
            <a:pPr>
              <a:spcBef>
                <a:spcPct val="50000"/>
              </a:spcBef>
            </a:pPr>
            <a:r>
              <a:rPr lang="zh-CN" altLang="en-US" b="1">
                <a:solidFill>
                  <a:schemeClr val="tx2"/>
                </a:solidFill>
              </a:rPr>
              <a:t>工资发放相关会计分录：</a:t>
            </a:r>
          </a:p>
          <a:p>
            <a:pPr>
              <a:spcBef>
                <a:spcPct val="50000"/>
              </a:spcBef>
            </a:pPr>
            <a:r>
              <a:rPr lang="en-US" altLang="zh-CN" b="1">
                <a:solidFill>
                  <a:schemeClr val="tx2"/>
                </a:solidFill>
              </a:rPr>
              <a:t>1</a:t>
            </a:r>
            <a:r>
              <a:rPr lang="zh-CN" altLang="en-US" b="1">
                <a:solidFill>
                  <a:schemeClr val="tx2"/>
                </a:solidFill>
              </a:rPr>
              <a:t>月月末计提工资薪金和相关五险一金：</a:t>
            </a:r>
          </a:p>
          <a:p>
            <a:pPr>
              <a:spcBef>
                <a:spcPct val="50000"/>
              </a:spcBef>
            </a:pPr>
            <a:r>
              <a:rPr lang="zh-CN" altLang="en-US" b="1">
                <a:solidFill>
                  <a:schemeClr val="tx2"/>
                </a:solidFill>
              </a:rPr>
              <a:t>借：管理费用</a:t>
            </a:r>
            <a:r>
              <a:rPr lang="en-US" altLang="zh-CN" b="1">
                <a:solidFill>
                  <a:schemeClr val="tx2"/>
                </a:solidFill>
              </a:rPr>
              <a:t>/</a:t>
            </a:r>
            <a:r>
              <a:rPr lang="zh-CN" altLang="en-US" b="1">
                <a:solidFill>
                  <a:schemeClr val="tx2"/>
                </a:solidFill>
              </a:rPr>
              <a:t>销售费用</a:t>
            </a:r>
            <a:r>
              <a:rPr lang="en-US" altLang="zh-CN" b="1">
                <a:solidFill>
                  <a:schemeClr val="tx2"/>
                </a:solidFill>
              </a:rPr>
              <a:t>/</a:t>
            </a:r>
            <a:r>
              <a:rPr lang="zh-CN" altLang="en-US" b="1">
                <a:solidFill>
                  <a:schemeClr val="tx2"/>
                </a:solidFill>
              </a:rPr>
              <a:t>生产成本（基本生产成本）</a:t>
            </a:r>
            <a:r>
              <a:rPr lang="en-US" altLang="zh-CN" b="1">
                <a:solidFill>
                  <a:schemeClr val="tx2"/>
                </a:solidFill>
              </a:rPr>
              <a:t>/</a:t>
            </a:r>
            <a:r>
              <a:rPr lang="zh-CN" altLang="en-US" b="1">
                <a:solidFill>
                  <a:schemeClr val="tx2"/>
                </a:solidFill>
              </a:rPr>
              <a:t>制造费用</a:t>
            </a:r>
            <a:r>
              <a:rPr lang="en-US" altLang="zh-CN" b="1">
                <a:solidFill>
                  <a:schemeClr val="tx2"/>
                </a:solidFill>
              </a:rPr>
              <a:t>—</a:t>
            </a:r>
            <a:r>
              <a:rPr lang="zh-CN" altLang="en-US" b="1">
                <a:solidFill>
                  <a:schemeClr val="tx2"/>
                </a:solidFill>
              </a:rPr>
              <a:t>工资 </a:t>
            </a:r>
            <a:r>
              <a:rPr lang="zh-CN" altLang="en-US" b="1">
                <a:solidFill>
                  <a:srgbClr val="FF0000"/>
                </a:solidFill>
              </a:rPr>
              <a:t>（应发工资金额）</a:t>
            </a:r>
            <a:endParaRPr lang="zh-CN" altLang="en-US" b="1">
              <a:solidFill>
                <a:schemeClr val="tx2"/>
              </a:solidFill>
            </a:endParaRPr>
          </a:p>
          <a:p>
            <a:pPr>
              <a:spcBef>
                <a:spcPct val="50000"/>
              </a:spcBef>
            </a:pPr>
            <a:r>
              <a:rPr lang="zh-CN" altLang="en-US" b="1">
                <a:solidFill>
                  <a:schemeClr val="tx2"/>
                </a:solidFill>
              </a:rPr>
              <a:t>       贷：应付职工薪酬</a:t>
            </a:r>
            <a:r>
              <a:rPr lang="en-US" altLang="zh-CN" b="1">
                <a:solidFill>
                  <a:schemeClr val="tx2"/>
                </a:solidFill>
              </a:rPr>
              <a:t>—</a:t>
            </a:r>
            <a:r>
              <a:rPr lang="zh-CN" altLang="en-US" b="1">
                <a:solidFill>
                  <a:schemeClr val="tx2"/>
                </a:solidFill>
              </a:rPr>
              <a:t>工资  </a:t>
            </a:r>
            <a:r>
              <a:rPr lang="zh-CN" altLang="en-US" b="1">
                <a:solidFill>
                  <a:srgbClr val="FF0000"/>
                </a:solidFill>
              </a:rPr>
              <a:t>（应发工资金额）</a:t>
            </a:r>
          </a:p>
          <a:p>
            <a:pPr>
              <a:spcBef>
                <a:spcPct val="50000"/>
              </a:spcBef>
            </a:pPr>
            <a:r>
              <a:rPr lang="zh-CN" altLang="en-US" b="1">
                <a:solidFill>
                  <a:schemeClr val="tx2"/>
                </a:solidFill>
              </a:rPr>
              <a:t>借：管理费用</a:t>
            </a:r>
            <a:r>
              <a:rPr lang="en-US" altLang="zh-CN" b="1">
                <a:solidFill>
                  <a:schemeClr val="tx2"/>
                </a:solidFill>
              </a:rPr>
              <a:t>/</a:t>
            </a:r>
            <a:r>
              <a:rPr lang="zh-CN" altLang="en-US" b="1">
                <a:solidFill>
                  <a:schemeClr val="tx2"/>
                </a:solidFill>
              </a:rPr>
              <a:t>销售费用</a:t>
            </a:r>
            <a:r>
              <a:rPr lang="en-US" altLang="zh-CN" b="1">
                <a:solidFill>
                  <a:schemeClr val="tx2"/>
                </a:solidFill>
              </a:rPr>
              <a:t>/</a:t>
            </a:r>
            <a:r>
              <a:rPr lang="zh-CN" altLang="en-US" b="1">
                <a:solidFill>
                  <a:schemeClr val="tx2"/>
                </a:solidFill>
              </a:rPr>
              <a:t>生产成本（基本生产成本）</a:t>
            </a:r>
            <a:r>
              <a:rPr lang="en-US" altLang="zh-CN" b="1">
                <a:solidFill>
                  <a:schemeClr val="tx2"/>
                </a:solidFill>
              </a:rPr>
              <a:t>/</a:t>
            </a:r>
            <a:r>
              <a:rPr lang="zh-CN" altLang="en-US" b="1">
                <a:solidFill>
                  <a:schemeClr val="tx2"/>
                </a:solidFill>
              </a:rPr>
              <a:t>制造费用</a:t>
            </a:r>
            <a:r>
              <a:rPr lang="en-US" altLang="zh-CN" b="1">
                <a:solidFill>
                  <a:schemeClr val="tx2"/>
                </a:solidFill>
              </a:rPr>
              <a:t>—</a:t>
            </a:r>
            <a:r>
              <a:rPr lang="zh-CN" altLang="en-US" b="1">
                <a:solidFill>
                  <a:schemeClr val="tx2"/>
                </a:solidFill>
              </a:rPr>
              <a:t>社保费</a:t>
            </a:r>
            <a:r>
              <a:rPr lang="en-US" altLang="zh-CN" b="1">
                <a:solidFill>
                  <a:schemeClr val="tx2"/>
                </a:solidFill>
              </a:rPr>
              <a:t>/</a:t>
            </a:r>
            <a:r>
              <a:rPr lang="zh-CN" altLang="en-US" b="1">
                <a:solidFill>
                  <a:schemeClr val="tx2"/>
                </a:solidFill>
              </a:rPr>
              <a:t>住房公积金  </a:t>
            </a:r>
            <a:r>
              <a:rPr lang="zh-CN" altLang="en-US" b="1">
                <a:solidFill>
                  <a:srgbClr val="FF0000"/>
                </a:solidFill>
              </a:rPr>
              <a:t>（单位部分的五险一金）</a:t>
            </a:r>
          </a:p>
          <a:p>
            <a:pPr>
              <a:spcBef>
                <a:spcPct val="50000"/>
              </a:spcBef>
            </a:pPr>
            <a:r>
              <a:rPr lang="zh-CN" altLang="en-US" b="1">
                <a:solidFill>
                  <a:schemeClr val="tx2"/>
                </a:solidFill>
              </a:rPr>
              <a:t>       贷：应付职工薪酬</a:t>
            </a:r>
            <a:r>
              <a:rPr lang="en-US" altLang="zh-CN" b="1">
                <a:solidFill>
                  <a:schemeClr val="tx2"/>
                </a:solidFill>
              </a:rPr>
              <a:t>—</a:t>
            </a:r>
            <a:r>
              <a:rPr lang="zh-CN" altLang="en-US" b="1">
                <a:solidFill>
                  <a:schemeClr val="tx2"/>
                </a:solidFill>
              </a:rPr>
              <a:t>社保费</a:t>
            </a:r>
            <a:r>
              <a:rPr lang="en-US" altLang="zh-CN" b="1">
                <a:solidFill>
                  <a:schemeClr val="tx2"/>
                </a:solidFill>
              </a:rPr>
              <a:t>/</a:t>
            </a:r>
            <a:r>
              <a:rPr lang="zh-CN" altLang="en-US" b="1">
                <a:solidFill>
                  <a:schemeClr val="tx2"/>
                </a:solidFill>
              </a:rPr>
              <a:t>住房公积金  </a:t>
            </a:r>
            <a:r>
              <a:rPr lang="zh-CN" altLang="en-US" b="1">
                <a:solidFill>
                  <a:srgbClr val="FF0000"/>
                </a:solidFill>
              </a:rPr>
              <a:t>（单位部分的五险一金）</a:t>
            </a:r>
            <a:endParaRPr lang="en-US" altLang="zh-CN" b="1">
              <a:solidFill>
                <a:srgbClr val="FF0000"/>
              </a:solidFill>
            </a:endParaRPr>
          </a:p>
          <a:p>
            <a:pPr>
              <a:spcBef>
                <a:spcPct val="50000"/>
              </a:spcBef>
            </a:pPr>
            <a:endParaRPr lang="en-US" altLang="zh-CN" b="1">
              <a:solidFill>
                <a:schemeClr val="tx2"/>
              </a:solidFill>
            </a:endParaRPr>
          </a:p>
          <a:p>
            <a:pPr>
              <a:spcBef>
                <a:spcPct val="50000"/>
              </a:spcBef>
            </a:pPr>
            <a:r>
              <a:rPr lang="en-US" altLang="zh-CN" b="1">
                <a:solidFill>
                  <a:schemeClr val="tx2"/>
                </a:solidFill>
              </a:rPr>
              <a:t>2</a:t>
            </a:r>
            <a:r>
              <a:rPr lang="zh-CN" altLang="en-US" b="1">
                <a:solidFill>
                  <a:schemeClr val="tx2"/>
                </a:solidFill>
              </a:rPr>
              <a:t>月上旬发放工资薪金：</a:t>
            </a:r>
          </a:p>
          <a:p>
            <a:pPr>
              <a:spcBef>
                <a:spcPct val="50000"/>
              </a:spcBef>
            </a:pPr>
            <a:r>
              <a:rPr lang="zh-CN" altLang="en-US" b="1">
                <a:solidFill>
                  <a:schemeClr val="tx2"/>
                </a:solidFill>
              </a:rPr>
              <a:t>借</a:t>
            </a:r>
            <a:r>
              <a:rPr lang="en-US" altLang="zh-CN" b="1">
                <a:solidFill>
                  <a:schemeClr val="tx2"/>
                </a:solidFill>
              </a:rPr>
              <a:t>:</a:t>
            </a:r>
            <a:r>
              <a:rPr lang="zh-CN" altLang="en-US" b="1">
                <a:solidFill>
                  <a:schemeClr val="tx2"/>
                </a:solidFill>
              </a:rPr>
              <a:t>应付职工薪酬</a:t>
            </a:r>
            <a:r>
              <a:rPr lang="en-US" altLang="zh-CN" b="1">
                <a:solidFill>
                  <a:schemeClr val="tx2"/>
                </a:solidFill>
              </a:rPr>
              <a:t>—</a:t>
            </a:r>
            <a:r>
              <a:rPr lang="zh-CN" altLang="en-US" b="1">
                <a:solidFill>
                  <a:schemeClr val="tx2"/>
                </a:solidFill>
              </a:rPr>
              <a:t>工资  </a:t>
            </a:r>
            <a:r>
              <a:rPr lang="zh-CN" altLang="en-US" b="1">
                <a:solidFill>
                  <a:srgbClr val="FF0000"/>
                </a:solidFill>
              </a:rPr>
              <a:t>（应发工资金额）</a:t>
            </a:r>
          </a:p>
          <a:p>
            <a:pPr>
              <a:spcBef>
                <a:spcPct val="50000"/>
              </a:spcBef>
            </a:pPr>
            <a:r>
              <a:rPr lang="en-US" altLang="zh-CN" b="1">
                <a:solidFill>
                  <a:srgbClr val="FF0000"/>
                </a:solidFill>
              </a:rPr>
              <a:t>    </a:t>
            </a:r>
            <a:r>
              <a:rPr lang="zh-CN" altLang="en-US" b="1">
                <a:solidFill>
                  <a:schemeClr val="tx2"/>
                </a:solidFill>
              </a:rPr>
              <a:t>贷：其他应付款</a:t>
            </a:r>
            <a:r>
              <a:rPr lang="en-US" altLang="zh-CN" b="1">
                <a:solidFill>
                  <a:schemeClr val="tx2"/>
                </a:solidFill>
              </a:rPr>
              <a:t>—</a:t>
            </a:r>
            <a:r>
              <a:rPr lang="zh-CN" altLang="en-US" b="1">
                <a:solidFill>
                  <a:schemeClr val="tx2"/>
                </a:solidFill>
              </a:rPr>
              <a:t>社保费</a:t>
            </a:r>
            <a:r>
              <a:rPr lang="en-US" altLang="zh-CN" b="1">
                <a:solidFill>
                  <a:schemeClr val="tx2"/>
                </a:solidFill>
              </a:rPr>
              <a:t>/</a:t>
            </a:r>
            <a:r>
              <a:rPr lang="zh-CN" altLang="en-US" b="1">
                <a:solidFill>
                  <a:schemeClr val="tx2"/>
                </a:solidFill>
              </a:rPr>
              <a:t>住房公积金 </a:t>
            </a:r>
            <a:r>
              <a:rPr lang="zh-CN" altLang="en-US" b="1">
                <a:solidFill>
                  <a:srgbClr val="FF0000"/>
                </a:solidFill>
              </a:rPr>
              <a:t>（个人部分的三险一金）</a:t>
            </a:r>
            <a:endParaRPr lang="zh-CN" altLang="en-US" b="1">
              <a:solidFill>
                <a:schemeClr val="tx2"/>
              </a:solidFill>
            </a:endParaRPr>
          </a:p>
          <a:p>
            <a:pPr>
              <a:spcBef>
                <a:spcPct val="50000"/>
              </a:spcBef>
            </a:pPr>
            <a:r>
              <a:rPr lang="zh-CN" altLang="en-US" b="1">
                <a:solidFill>
                  <a:schemeClr val="tx2"/>
                </a:solidFill>
              </a:rPr>
              <a:t>           应交税费</a:t>
            </a:r>
            <a:r>
              <a:rPr lang="en-US" altLang="zh-CN" b="1">
                <a:solidFill>
                  <a:schemeClr val="tx2"/>
                </a:solidFill>
              </a:rPr>
              <a:t>—</a:t>
            </a:r>
            <a:r>
              <a:rPr lang="zh-CN" altLang="en-US" b="1">
                <a:solidFill>
                  <a:schemeClr val="tx2"/>
                </a:solidFill>
              </a:rPr>
              <a:t>应交个人所得税  </a:t>
            </a:r>
            <a:r>
              <a:rPr lang="zh-CN" altLang="en-US" b="1">
                <a:solidFill>
                  <a:srgbClr val="FF0000"/>
                </a:solidFill>
              </a:rPr>
              <a:t>（员工应交的个人所得税）</a:t>
            </a:r>
          </a:p>
          <a:p>
            <a:pPr>
              <a:spcBef>
                <a:spcPct val="50000"/>
              </a:spcBef>
            </a:pPr>
            <a:r>
              <a:rPr lang="zh-CN" altLang="en-US" b="1">
                <a:solidFill>
                  <a:schemeClr val="tx2"/>
                </a:solidFill>
              </a:rPr>
              <a:t>           银行存款</a:t>
            </a:r>
            <a:r>
              <a:rPr lang="zh-CN" altLang="en-US" b="1">
                <a:solidFill>
                  <a:srgbClr val="FF0000"/>
                </a:solidFill>
              </a:rPr>
              <a:t>   （实发工资金额）</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8300">
                                            <p:txEl>
                                              <p:pRg st="0" end="0"/>
                                            </p:txEl>
                                          </p:spTgt>
                                        </p:tgtEl>
                                        <p:attrNameLst>
                                          <p:attrName>style.visibility</p:attrName>
                                        </p:attrNameLst>
                                      </p:cBhvr>
                                      <p:to>
                                        <p:strVal val="visible"/>
                                      </p:to>
                                    </p:set>
                                    <p:animEffect transition="in" filter="blinds(horizontal)">
                                      <p:cBhvr>
                                        <p:cTn id="17" dur="500"/>
                                        <p:tgtEl>
                                          <p:spTgt spid="26830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68300">
                                            <p:txEl>
                                              <p:pRg st="1" end="1"/>
                                            </p:txEl>
                                          </p:spTgt>
                                        </p:tgtEl>
                                        <p:attrNameLst>
                                          <p:attrName>style.visibility</p:attrName>
                                        </p:attrNameLst>
                                      </p:cBhvr>
                                      <p:to>
                                        <p:strVal val="visible"/>
                                      </p:to>
                                    </p:set>
                                    <p:animEffect transition="in" filter="blinds(horizontal)">
                                      <p:cBhvr>
                                        <p:cTn id="22" dur="500"/>
                                        <p:tgtEl>
                                          <p:spTgt spid="268300">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68300">
                                            <p:txEl>
                                              <p:pRg st="2" end="2"/>
                                            </p:txEl>
                                          </p:spTgt>
                                        </p:tgtEl>
                                        <p:attrNameLst>
                                          <p:attrName>style.visibility</p:attrName>
                                        </p:attrNameLst>
                                      </p:cBhvr>
                                      <p:to>
                                        <p:strVal val="visible"/>
                                      </p:to>
                                    </p:set>
                                    <p:animEffect transition="in" filter="blinds(horizontal)">
                                      <p:cBhvr>
                                        <p:cTn id="27" dur="500"/>
                                        <p:tgtEl>
                                          <p:spTgt spid="268300">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68300">
                                            <p:txEl>
                                              <p:pRg st="3" end="3"/>
                                            </p:txEl>
                                          </p:spTgt>
                                        </p:tgtEl>
                                        <p:attrNameLst>
                                          <p:attrName>style.visibility</p:attrName>
                                        </p:attrNameLst>
                                      </p:cBhvr>
                                      <p:to>
                                        <p:strVal val="visible"/>
                                      </p:to>
                                    </p:set>
                                    <p:animEffect transition="in" filter="blinds(horizontal)">
                                      <p:cBhvr>
                                        <p:cTn id="32" dur="500"/>
                                        <p:tgtEl>
                                          <p:spTgt spid="268300">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68300">
                                            <p:txEl>
                                              <p:pRg st="4" end="4"/>
                                            </p:txEl>
                                          </p:spTgt>
                                        </p:tgtEl>
                                        <p:attrNameLst>
                                          <p:attrName>style.visibility</p:attrName>
                                        </p:attrNameLst>
                                      </p:cBhvr>
                                      <p:to>
                                        <p:strVal val="visible"/>
                                      </p:to>
                                    </p:set>
                                    <p:animEffect transition="in" filter="blinds(horizontal)">
                                      <p:cBhvr>
                                        <p:cTn id="37" dur="500"/>
                                        <p:tgtEl>
                                          <p:spTgt spid="268300">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68300">
                                            <p:txEl>
                                              <p:pRg st="5" end="5"/>
                                            </p:txEl>
                                          </p:spTgt>
                                        </p:tgtEl>
                                        <p:attrNameLst>
                                          <p:attrName>style.visibility</p:attrName>
                                        </p:attrNameLst>
                                      </p:cBhvr>
                                      <p:to>
                                        <p:strVal val="visible"/>
                                      </p:to>
                                    </p:set>
                                    <p:animEffect transition="in" filter="blinds(horizontal)">
                                      <p:cBhvr>
                                        <p:cTn id="42" dur="500"/>
                                        <p:tgtEl>
                                          <p:spTgt spid="268300">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68300">
                                            <p:txEl>
                                              <p:pRg st="7" end="7"/>
                                            </p:txEl>
                                          </p:spTgt>
                                        </p:tgtEl>
                                        <p:attrNameLst>
                                          <p:attrName>style.visibility</p:attrName>
                                        </p:attrNameLst>
                                      </p:cBhvr>
                                      <p:to>
                                        <p:strVal val="visible"/>
                                      </p:to>
                                    </p:set>
                                    <p:animEffect transition="in" filter="blinds(horizontal)">
                                      <p:cBhvr>
                                        <p:cTn id="47" dur="500"/>
                                        <p:tgtEl>
                                          <p:spTgt spid="268300">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268300">
                                            <p:txEl>
                                              <p:pRg st="8" end="8"/>
                                            </p:txEl>
                                          </p:spTgt>
                                        </p:tgtEl>
                                        <p:attrNameLst>
                                          <p:attrName>style.visibility</p:attrName>
                                        </p:attrNameLst>
                                      </p:cBhvr>
                                      <p:to>
                                        <p:strVal val="visible"/>
                                      </p:to>
                                    </p:set>
                                    <p:animEffect transition="in" filter="blinds(horizontal)">
                                      <p:cBhvr>
                                        <p:cTn id="52" dur="500"/>
                                        <p:tgtEl>
                                          <p:spTgt spid="268300">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268300">
                                            <p:txEl>
                                              <p:pRg st="9" end="9"/>
                                            </p:txEl>
                                          </p:spTgt>
                                        </p:tgtEl>
                                        <p:attrNameLst>
                                          <p:attrName>style.visibility</p:attrName>
                                        </p:attrNameLst>
                                      </p:cBhvr>
                                      <p:to>
                                        <p:strVal val="visible"/>
                                      </p:to>
                                    </p:set>
                                    <p:animEffect transition="in" filter="blinds(horizontal)">
                                      <p:cBhvr>
                                        <p:cTn id="57" dur="500"/>
                                        <p:tgtEl>
                                          <p:spTgt spid="268300">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268300">
                                            <p:txEl>
                                              <p:pRg st="10" end="10"/>
                                            </p:txEl>
                                          </p:spTgt>
                                        </p:tgtEl>
                                        <p:attrNameLst>
                                          <p:attrName>style.visibility</p:attrName>
                                        </p:attrNameLst>
                                      </p:cBhvr>
                                      <p:to>
                                        <p:strVal val="visible"/>
                                      </p:to>
                                    </p:set>
                                    <p:animEffect transition="in" filter="blinds(horizontal)">
                                      <p:cBhvr>
                                        <p:cTn id="62" dur="500"/>
                                        <p:tgtEl>
                                          <p:spTgt spid="268300">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268300">
                                            <p:txEl>
                                              <p:pRg st="11" end="11"/>
                                            </p:txEl>
                                          </p:spTgt>
                                        </p:tgtEl>
                                        <p:attrNameLst>
                                          <p:attrName>style.visibility</p:attrName>
                                        </p:attrNameLst>
                                      </p:cBhvr>
                                      <p:to>
                                        <p:strVal val="visible"/>
                                      </p:to>
                                    </p:set>
                                    <p:animEffect transition="in" filter="blinds(horizontal)">
                                      <p:cBhvr>
                                        <p:cTn id="67" dur="500"/>
                                        <p:tgtEl>
                                          <p:spTgt spid="268300">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0097" name="组合 3"/>
          <p:cNvGrpSpPr/>
          <p:nvPr/>
        </p:nvGrpSpPr>
        <p:grpSpPr bwMode="auto">
          <a:xfrm>
            <a:off x="-28575" y="0"/>
            <a:ext cx="12218988" cy="1022350"/>
            <a:chOff x="-28575" y="3703045"/>
            <a:chExt cx="12316469" cy="1022099"/>
          </a:xfrm>
        </p:grpSpPr>
        <p:sp>
          <p:nvSpPr>
            <p:cNvPr id="5" name="矩形 4"/>
            <p:cNvSpPr/>
            <p:nvPr/>
          </p:nvSpPr>
          <p:spPr>
            <a:xfrm>
              <a:off x="5061550" y="4096648"/>
              <a:ext cx="7226344" cy="628496"/>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3"/>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60098"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260099" name="Group 55"/>
          <p:cNvGrpSpPr/>
          <p:nvPr/>
        </p:nvGrpSpPr>
        <p:grpSpPr bwMode="auto">
          <a:xfrm>
            <a:off x="2998788" y="115888"/>
            <a:ext cx="4970462" cy="566737"/>
            <a:chOff x="2465" y="76"/>
            <a:chExt cx="1535" cy="357"/>
          </a:xfrm>
        </p:grpSpPr>
        <p:grpSp>
          <p:nvGrpSpPr>
            <p:cNvPr id="46" name="组合 35"/>
            <p:cNvGrpSpPr/>
            <p:nvPr/>
          </p:nvGrpSpPr>
          <p:grpSpPr>
            <a:xfrm>
              <a:off x="2465" y="76"/>
              <a:ext cx="1535" cy="357"/>
              <a:chOff x="1955928" y="2228399"/>
              <a:chExt cx="1447603" cy="1624784"/>
            </a:xfrm>
            <a:solidFill>
              <a:srgbClr val="6BDBCF"/>
            </a:solidFill>
          </p:grpSpPr>
          <p:sp>
            <p:nvSpPr>
              <p:cNvPr id="50" name="Rectángulo redondeado 38"/>
              <p:cNvSpPr/>
              <p:nvPr/>
            </p:nvSpPr>
            <p:spPr>
              <a:xfrm>
                <a:off x="1955928" y="2228399"/>
                <a:ext cx="1392843" cy="162478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60106" name="Text Box 57"/>
            <p:cNvSpPr txBox="1">
              <a:spLocks noChangeArrowheads="1"/>
            </p:cNvSpPr>
            <p:nvPr/>
          </p:nvSpPr>
          <p:spPr bwMode="auto">
            <a:xfrm>
              <a:off x="2615" y="119"/>
              <a:ext cx="1270" cy="250"/>
            </a:xfrm>
            <a:prstGeom prst="rect">
              <a:avLst/>
            </a:prstGeom>
            <a:noFill/>
            <a:ln w="9525">
              <a:noFill/>
              <a:miter lim="800000"/>
            </a:ln>
          </p:spPr>
          <p:txBody>
            <a:bodyPr>
              <a:spAutoFit/>
            </a:bodyPr>
            <a:lstStyle/>
            <a:p>
              <a:pPr>
                <a:spcBef>
                  <a:spcPct val="50000"/>
                </a:spcBef>
              </a:pPr>
              <a:r>
                <a:rPr lang="zh-CN" altLang="en-US" sz="2000" b="1"/>
                <a:t>六、个人所得税会计核算</a:t>
              </a:r>
            </a:p>
          </p:txBody>
        </p:sp>
      </p:grpSp>
      <p:sp>
        <p:nvSpPr>
          <p:cNvPr id="2" name="流程图: 可选过程 1"/>
          <p:cNvSpPr/>
          <p:nvPr/>
        </p:nvSpPr>
        <p:spPr>
          <a:xfrm>
            <a:off x="334963" y="765175"/>
            <a:ext cx="4464050" cy="515938"/>
          </a:xfrm>
          <a:prstGeom prst="flowChartAlternate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b="1">
                <a:solidFill>
                  <a:srgbClr val="002060"/>
                </a:solidFill>
              </a:rPr>
              <a:t>会计科目：应交税费</a:t>
            </a:r>
            <a:r>
              <a:rPr lang="en-US" altLang="zh-CN" b="1">
                <a:solidFill>
                  <a:srgbClr val="002060"/>
                </a:solidFill>
              </a:rPr>
              <a:t>—</a:t>
            </a:r>
            <a:r>
              <a:rPr lang="zh-CN" altLang="en-US" b="1">
                <a:solidFill>
                  <a:srgbClr val="002060"/>
                </a:solidFill>
              </a:rPr>
              <a:t>应交个人所得税</a:t>
            </a:r>
          </a:p>
        </p:txBody>
      </p:sp>
      <p:sp>
        <p:nvSpPr>
          <p:cNvPr id="9" name="矩形: 圆角 8"/>
          <p:cNvSpPr/>
          <p:nvPr/>
        </p:nvSpPr>
        <p:spPr>
          <a:xfrm>
            <a:off x="334963" y="1341438"/>
            <a:ext cx="8137525" cy="503237"/>
          </a:xfrm>
          <a:prstGeom prst="roundRect">
            <a:avLst/>
          </a:prstGeom>
          <a:solidFill>
            <a:srgbClr val="6BDBCF"/>
          </a:solid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zh-CN" altLang="en-US" b="1">
                <a:solidFill>
                  <a:schemeClr val="tx1"/>
                </a:solidFill>
                <a:latin typeface="Arial" panose="020B0604020202020204" pitchFamily="34" charset="0"/>
              </a:rPr>
              <a:t>工资薪金所得应纳个人所得税额，由发放工资薪金的企业单位代扣代缴</a:t>
            </a:r>
            <a:r>
              <a:rPr lang="en-US" altLang="zh-CN">
                <a:solidFill>
                  <a:schemeClr val="tx1"/>
                </a:solidFill>
                <a:latin typeface="Arial" panose="020B0604020202020204" pitchFamily="34" charset="0"/>
              </a:rPr>
              <a:t> </a:t>
            </a:r>
            <a:endParaRPr lang="zh-CN" altLang="en-US">
              <a:solidFill>
                <a:schemeClr val="tx1"/>
              </a:solidFill>
              <a:latin typeface="Arial" panose="020B0604020202020204" pitchFamily="34" charset="0"/>
            </a:endParaRPr>
          </a:p>
        </p:txBody>
      </p:sp>
      <p:sp>
        <p:nvSpPr>
          <p:cNvPr id="268300" name="Text Box 12"/>
          <p:cNvSpPr txBox="1">
            <a:spLocks noChangeArrowheads="1"/>
          </p:cNvSpPr>
          <p:nvPr/>
        </p:nvSpPr>
        <p:spPr bwMode="auto">
          <a:xfrm>
            <a:off x="261938" y="1844675"/>
            <a:ext cx="11522075" cy="3668713"/>
          </a:xfrm>
          <a:prstGeom prst="rect">
            <a:avLst/>
          </a:prstGeom>
          <a:noFill/>
          <a:ln w="9525">
            <a:noFill/>
            <a:miter lim="800000"/>
          </a:ln>
        </p:spPr>
        <p:txBody>
          <a:bodyPr>
            <a:spAutoFit/>
          </a:bodyPr>
          <a:lstStyle/>
          <a:p>
            <a:pPr>
              <a:spcBef>
                <a:spcPct val="50000"/>
              </a:spcBef>
            </a:pPr>
            <a:r>
              <a:rPr lang="zh-CN" altLang="en-US" b="1">
                <a:solidFill>
                  <a:schemeClr val="tx2"/>
                </a:solidFill>
              </a:rPr>
              <a:t>工资发放相关会计分录：</a:t>
            </a:r>
          </a:p>
          <a:p>
            <a:pPr>
              <a:spcBef>
                <a:spcPct val="50000"/>
              </a:spcBef>
            </a:pPr>
            <a:r>
              <a:rPr lang="en-US" altLang="zh-CN" b="1">
                <a:solidFill>
                  <a:schemeClr val="tx2"/>
                </a:solidFill>
              </a:rPr>
              <a:t>2</a:t>
            </a:r>
            <a:r>
              <a:rPr lang="zh-CN" altLang="en-US" b="1">
                <a:solidFill>
                  <a:schemeClr val="tx2"/>
                </a:solidFill>
              </a:rPr>
              <a:t>月</a:t>
            </a:r>
            <a:r>
              <a:rPr lang="en-US" altLang="zh-CN" b="1">
                <a:solidFill>
                  <a:schemeClr val="tx2"/>
                </a:solidFill>
              </a:rPr>
              <a:t>15</a:t>
            </a:r>
            <a:r>
              <a:rPr lang="zh-CN" altLang="en-US" b="1">
                <a:solidFill>
                  <a:schemeClr val="tx2"/>
                </a:solidFill>
              </a:rPr>
              <a:t>日前缴纳员工社保费、住房公积金：</a:t>
            </a:r>
          </a:p>
          <a:p>
            <a:pPr>
              <a:spcBef>
                <a:spcPct val="50000"/>
              </a:spcBef>
            </a:pPr>
            <a:r>
              <a:rPr lang="zh-CN" altLang="en-US" b="1">
                <a:solidFill>
                  <a:schemeClr val="tx2"/>
                </a:solidFill>
              </a:rPr>
              <a:t>借</a:t>
            </a:r>
            <a:r>
              <a:rPr lang="en-US" altLang="zh-CN" b="1">
                <a:solidFill>
                  <a:schemeClr val="tx2"/>
                </a:solidFill>
              </a:rPr>
              <a:t>:</a:t>
            </a:r>
            <a:r>
              <a:rPr lang="zh-CN" altLang="en-US" b="1">
                <a:solidFill>
                  <a:schemeClr val="tx2"/>
                </a:solidFill>
              </a:rPr>
              <a:t>其他应付款</a:t>
            </a:r>
            <a:r>
              <a:rPr lang="en-US" altLang="zh-CN" b="1">
                <a:solidFill>
                  <a:schemeClr val="tx2"/>
                </a:solidFill>
              </a:rPr>
              <a:t>—</a:t>
            </a:r>
            <a:r>
              <a:rPr lang="zh-CN" altLang="en-US" b="1">
                <a:solidFill>
                  <a:schemeClr val="tx2"/>
                </a:solidFill>
              </a:rPr>
              <a:t>社保费</a:t>
            </a:r>
            <a:r>
              <a:rPr lang="en-US" altLang="zh-CN" b="1">
                <a:solidFill>
                  <a:schemeClr val="tx2"/>
                </a:solidFill>
              </a:rPr>
              <a:t>/</a:t>
            </a:r>
            <a:r>
              <a:rPr lang="zh-CN" altLang="en-US" b="1">
                <a:solidFill>
                  <a:schemeClr val="tx2"/>
                </a:solidFill>
              </a:rPr>
              <a:t>住房公积金 </a:t>
            </a:r>
            <a:r>
              <a:rPr lang="zh-CN" altLang="en-US" b="1">
                <a:solidFill>
                  <a:srgbClr val="FF0000"/>
                </a:solidFill>
              </a:rPr>
              <a:t>（个人部分的三险一金）</a:t>
            </a:r>
          </a:p>
          <a:p>
            <a:pPr>
              <a:spcBef>
                <a:spcPct val="50000"/>
              </a:spcBef>
            </a:pPr>
            <a:r>
              <a:rPr lang="zh-CN" altLang="en-US" b="1">
                <a:solidFill>
                  <a:schemeClr val="tx2"/>
                </a:solidFill>
              </a:rPr>
              <a:t>     应付职工薪酬</a:t>
            </a:r>
            <a:r>
              <a:rPr lang="en-US" altLang="zh-CN" b="1">
                <a:solidFill>
                  <a:schemeClr val="tx2"/>
                </a:solidFill>
              </a:rPr>
              <a:t>—</a:t>
            </a:r>
            <a:r>
              <a:rPr lang="zh-CN" altLang="en-US" b="1">
                <a:solidFill>
                  <a:schemeClr val="tx2"/>
                </a:solidFill>
              </a:rPr>
              <a:t>社保费</a:t>
            </a:r>
            <a:r>
              <a:rPr lang="en-US" altLang="zh-CN" b="1">
                <a:solidFill>
                  <a:schemeClr val="tx2"/>
                </a:solidFill>
              </a:rPr>
              <a:t>/</a:t>
            </a:r>
            <a:r>
              <a:rPr lang="zh-CN" altLang="en-US" b="1">
                <a:solidFill>
                  <a:schemeClr val="tx2"/>
                </a:solidFill>
              </a:rPr>
              <a:t>住房公积金  </a:t>
            </a:r>
            <a:r>
              <a:rPr lang="zh-CN" altLang="en-US" b="1">
                <a:solidFill>
                  <a:srgbClr val="FF0000"/>
                </a:solidFill>
              </a:rPr>
              <a:t>（单位部分的五险一金）</a:t>
            </a:r>
          </a:p>
          <a:p>
            <a:pPr>
              <a:spcBef>
                <a:spcPct val="50000"/>
              </a:spcBef>
            </a:pPr>
            <a:r>
              <a:rPr lang="en-US" altLang="zh-CN" b="1">
                <a:solidFill>
                  <a:srgbClr val="FF0000"/>
                </a:solidFill>
              </a:rPr>
              <a:t>     </a:t>
            </a:r>
            <a:r>
              <a:rPr lang="zh-CN" altLang="en-US" b="1">
                <a:solidFill>
                  <a:schemeClr val="tx2"/>
                </a:solidFill>
              </a:rPr>
              <a:t>贷：银行存款</a:t>
            </a:r>
          </a:p>
          <a:p>
            <a:pPr>
              <a:spcBef>
                <a:spcPct val="50000"/>
              </a:spcBef>
            </a:pPr>
            <a:endParaRPr lang="zh-CN" altLang="en-US" b="1">
              <a:solidFill>
                <a:schemeClr val="tx2"/>
              </a:solidFill>
            </a:endParaRPr>
          </a:p>
          <a:p>
            <a:pPr>
              <a:spcBef>
                <a:spcPct val="50000"/>
              </a:spcBef>
            </a:pPr>
            <a:r>
              <a:rPr lang="en-US" altLang="zh-CN" b="1">
                <a:solidFill>
                  <a:schemeClr val="tx2"/>
                </a:solidFill>
              </a:rPr>
              <a:t>3</a:t>
            </a:r>
            <a:r>
              <a:rPr lang="zh-CN" altLang="en-US" b="1">
                <a:solidFill>
                  <a:schemeClr val="tx2"/>
                </a:solidFill>
              </a:rPr>
              <a:t>月</a:t>
            </a:r>
            <a:r>
              <a:rPr lang="en-US" altLang="zh-CN" b="1">
                <a:solidFill>
                  <a:schemeClr val="tx2"/>
                </a:solidFill>
              </a:rPr>
              <a:t>15</a:t>
            </a:r>
            <a:r>
              <a:rPr lang="zh-CN" altLang="en-US" b="1">
                <a:solidFill>
                  <a:schemeClr val="tx2"/>
                </a:solidFill>
              </a:rPr>
              <a:t>日前纳税申报员工</a:t>
            </a:r>
            <a:r>
              <a:rPr lang="en-US" altLang="zh-CN" b="1">
                <a:solidFill>
                  <a:schemeClr val="tx2"/>
                </a:solidFill>
              </a:rPr>
              <a:t>2</a:t>
            </a:r>
            <a:r>
              <a:rPr lang="zh-CN" altLang="en-US" b="1">
                <a:solidFill>
                  <a:schemeClr val="tx2"/>
                </a:solidFill>
              </a:rPr>
              <a:t>月个人所得税应纳税额，并缴税：</a:t>
            </a:r>
          </a:p>
          <a:p>
            <a:pPr>
              <a:spcBef>
                <a:spcPct val="50000"/>
              </a:spcBef>
            </a:pPr>
            <a:r>
              <a:rPr lang="zh-CN" altLang="en-US" b="1">
                <a:solidFill>
                  <a:schemeClr val="tx2"/>
                </a:solidFill>
              </a:rPr>
              <a:t>借：应交税费</a:t>
            </a:r>
            <a:r>
              <a:rPr lang="en-US" altLang="zh-CN" b="1">
                <a:solidFill>
                  <a:schemeClr val="tx2"/>
                </a:solidFill>
              </a:rPr>
              <a:t>—</a:t>
            </a:r>
            <a:r>
              <a:rPr lang="zh-CN" altLang="en-US" b="1">
                <a:solidFill>
                  <a:schemeClr val="tx2"/>
                </a:solidFill>
              </a:rPr>
              <a:t>应交个人所得税  </a:t>
            </a:r>
            <a:r>
              <a:rPr lang="zh-CN" altLang="en-US" b="1">
                <a:solidFill>
                  <a:srgbClr val="FF0000"/>
                </a:solidFill>
              </a:rPr>
              <a:t>（员工应交的个人所得税）</a:t>
            </a:r>
          </a:p>
          <a:p>
            <a:pPr>
              <a:spcBef>
                <a:spcPct val="50000"/>
              </a:spcBef>
            </a:pPr>
            <a:r>
              <a:rPr lang="zh-CN" altLang="en-US" b="1">
                <a:solidFill>
                  <a:schemeClr val="tx2"/>
                </a:solidFill>
              </a:rPr>
              <a:t>       贷：银行存款      </a:t>
            </a:r>
          </a:p>
        </p:txBody>
      </p:sp>
      <p:sp>
        <p:nvSpPr>
          <p:cNvPr id="292877" name="AutoShape 13"/>
          <p:cNvSpPr>
            <a:spLocks noChangeArrowheads="1"/>
          </p:cNvSpPr>
          <p:nvPr/>
        </p:nvSpPr>
        <p:spPr bwMode="auto">
          <a:xfrm>
            <a:off x="838200" y="5734050"/>
            <a:ext cx="7056438" cy="719138"/>
          </a:xfrm>
          <a:prstGeom prst="roundRect">
            <a:avLst>
              <a:gd name="adj" fmla="val 16667"/>
            </a:avLst>
          </a:prstGeom>
          <a:solidFill>
            <a:schemeClr val="accent1"/>
          </a:solidFill>
          <a:ln w="9525">
            <a:solidFill>
              <a:schemeClr val="tx1"/>
            </a:solidFill>
            <a:round/>
          </a:ln>
        </p:spPr>
        <p:txBody>
          <a:bodyPr wrap="none" anchor="ctr"/>
          <a:lstStyle/>
          <a:p>
            <a:pPr algn="ctr"/>
            <a:r>
              <a:rPr lang="zh-CN" altLang="en-US"/>
              <a:t>注</a:t>
            </a:r>
            <a:r>
              <a:rPr lang="zh-CN" altLang="en-US" sz="2000" b="1"/>
              <a:t>意：</a:t>
            </a:r>
            <a:r>
              <a:rPr lang="en-US" altLang="zh-CN" sz="2000" b="1"/>
              <a:t>1</a:t>
            </a:r>
            <a:r>
              <a:rPr lang="zh-CN" altLang="en-US" sz="2000" b="1"/>
              <a:t>月计提工资，</a:t>
            </a:r>
            <a:r>
              <a:rPr lang="en-US" altLang="zh-CN" sz="2000" b="1"/>
              <a:t>2</a:t>
            </a:r>
            <a:r>
              <a:rPr lang="zh-CN" altLang="en-US" sz="2000" b="1"/>
              <a:t>月发放工资并计税，</a:t>
            </a:r>
            <a:r>
              <a:rPr lang="en-US" altLang="zh-CN" sz="2000" b="1"/>
              <a:t>3</a:t>
            </a:r>
            <a:r>
              <a:rPr lang="zh-CN" altLang="en-US" sz="2000" b="1"/>
              <a:t>月申报并缴税</a:t>
            </a:r>
          </a:p>
        </p:txBody>
      </p:sp>
      <p:sp>
        <p:nvSpPr>
          <p:cNvPr id="292878" name="AutoShape 14"/>
          <p:cNvSpPr>
            <a:spLocks noChangeArrowheads="1"/>
          </p:cNvSpPr>
          <p:nvPr/>
        </p:nvSpPr>
        <p:spPr bwMode="auto">
          <a:xfrm>
            <a:off x="6743700" y="2060575"/>
            <a:ext cx="5329238" cy="3240088"/>
          </a:xfrm>
          <a:prstGeom prst="roundRect">
            <a:avLst>
              <a:gd name="adj" fmla="val 16667"/>
            </a:avLst>
          </a:prstGeom>
          <a:solidFill>
            <a:srgbClr val="CCFFCC"/>
          </a:solidFill>
          <a:ln w="9525">
            <a:solidFill>
              <a:schemeClr val="tx1"/>
            </a:solidFill>
            <a:round/>
          </a:ln>
        </p:spPr>
        <p:txBody>
          <a:bodyPr wrap="none" anchor="ctr"/>
          <a:lstStyle/>
          <a:p>
            <a:r>
              <a:rPr lang="zh-CN" altLang="en-US"/>
              <a:t>练一练：</a:t>
            </a:r>
          </a:p>
          <a:p>
            <a:r>
              <a:rPr lang="zh-CN" altLang="en-US"/>
              <a:t>甲公司为员工陈某计提</a:t>
            </a:r>
            <a:r>
              <a:rPr lang="en-US" altLang="zh-CN"/>
              <a:t>2019</a:t>
            </a:r>
            <a:r>
              <a:rPr lang="zh-CN" altLang="en-US"/>
              <a:t>年</a:t>
            </a:r>
            <a:r>
              <a:rPr lang="en-US" altLang="zh-CN"/>
              <a:t>3</a:t>
            </a:r>
            <a:r>
              <a:rPr lang="zh-CN" altLang="en-US"/>
              <a:t>月的工资薪金</a:t>
            </a:r>
          </a:p>
          <a:p>
            <a:r>
              <a:rPr lang="zh-CN" altLang="en-US"/>
              <a:t>应发金额为</a:t>
            </a:r>
            <a:r>
              <a:rPr lang="en-US" altLang="zh-CN"/>
              <a:t>16500</a:t>
            </a:r>
            <a:r>
              <a:rPr lang="zh-CN" altLang="en-US"/>
              <a:t>元，个人应扣缴三险一金</a:t>
            </a:r>
          </a:p>
          <a:p>
            <a:r>
              <a:rPr lang="en-US" altLang="zh-CN"/>
              <a:t>1300</a:t>
            </a:r>
            <a:r>
              <a:rPr lang="zh-CN" altLang="en-US"/>
              <a:t>元，公司应承担五险一金</a:t>
            </a:r>
            <a:r>
              <a:rPr lang="en-US" altLang="zh-CN"/>
              <a:t>3800</a:t>
            </a:r>
            <a:r>
              <a:rPr lang="zh-CN" altLang="en-US"/>
              <a:t>元。陈某租</a:t>
            </a:r>
          </a:p>
          <a:p>
            <a:r>
              <a:rPr lang="zh-CN" altLang="en-US"/>
              <a:t>住公司附近房屋，符合专项附加扣除</a:t>
            </a:r>
            <a:r>
              <a:rPr lang="en-US" altLang="zh-CN"/>
              <a:t>1500</a:t>
            </a:r>
            <a:r>
              <a:rPr lang="zh-CN" altLang="en-US"/>
              <a:t>元。</a:t>
            </a:r>
          </a:p>
          <a:p>
            <a:r>
              <a:rPr lang="zh-CN" altLang="en-US"/>
              <a:t>请计算陈某</a:t>
            </a:r>
            <a:r>
              <a:rPr lang="en-US" altLang="zh-CN"/>
              <a:t>3</a:t>
            </a:r>
            <a:r>
              <a:rPr lang="zh-CN" altLang="en-US"/>
              <a:t>月应发工资中应交的个人所得税，</a:t>
            </a:r>
          </a:p>
          <a:p>
            <a:r>
              <a:rPr lang="zh-CN" altLang="en-US"/>
              <a:t>说明其税款所属期，并写出相关工资计提、工资</a:t>
            </a:r>
          </a:p>
          <a:p>
            <a:r>
              <a:rPr lang="zh-CN" altLang="en-US"/>
              <a:t>发放和缴纳个人所得税的会计分录。</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1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68300">
                                            <p:txEl>
                                              <p:pRg st="0" end="0"/>
                                            </p:txEl>
                                          </p:spTgt>
                                        </p:tgtEl>
                                        <p:attrNameLst>
                                          <p:attrName>style.visibility</p:attrName>
                                        </p:attrNameLst>
                                      </p:cBhvr>
                                      <p:to>
                                        <p:strVal val="visible"/>
                                      </p:to>
                                    </p:set>
                                    <p:animEffect transition="in" filter="blinds(horizontal)">
                                      <p:cBhvr>
                                        <p:cTn id="17" dur="500"/>
                                        <p:tgtEl>
                                          <p:spTgt spid="26830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68300">
                                            <p:txEl>
                                              <p:pRg st="1" end="1"/>
                                            </p:txEl>
                                          </p:spTgt>
                                        </p:tgtEl>
                                        <p:attrNameLst>
                                          <p:attrName>style.visibility</p:attrName>
                                        </p:attrNameLst>
                                      </p:cBhvr>
                                      <p:to>
                                        <p:strVal val="visible"/>
                                      </p:to>
                                    </p:set>
                                    <p:animEffect transition="in" filter="blinds(horizontal)">
                                      <p:cBhvr>
                                        <p:cTn id="22" dur="500"/>
                                        <p:tgtEl>
                                          <p:spTgt spid="268300">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68300">
                                            <p:txEl>
                                              <p:pRg st="2" end="2"/>
                                            </p:txEl>
                                          </p:spTgt>
                                        </p:tgtEl>
                                        <p:attrNameLst>
                                          <p:attrName>style.visibility</p:attrName>
                                        </p:attrNameLst>
                                      </p:cBhvr>
                                      <p:to>
                                        <p:strVal val="visible"/>
                                      </p:to>
                                    </p:set>
                                    <p:animEffect transition="in" filter="blinds(horizontal)">
                                      <p:cBhvr>
                                        <p:cTn id="27" dur="500"/>
                                        <p:tgtEl>
                                          <p:spTgt spid="268300">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68300">
                                            <p:txEl>
                                              <p:pRg st="3" end="3"/>
                                            </p:txEl>
                                          </p:spTgt>
                                        </p:tgtEl>
                                        <p:attrNameLst>
                                          <p:attrName>style.visibility</p:attrName>
                                        </p:attrNameLst>
                                      </p:cBhvr>
                                      <p:to>
                                        <p:strVal val="visible"/>
                                      </p:to>
                                    </p:set>
                                    <p:animEffect transition="in" filter="blinds(horizontal)">
                                      <p:cBhvr>
                                        <p:cTn id="32" dur="500"/>
                                        <p:tgtEl>
                                          <p:spTgt spid="268300">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68300">
                                            <p:txEl>
                                              <p:pRg st="4" end="4"/>
                                            </p:txEl>
                                          </p:spTgt>
                                        </p:tgtEl>
                                        <p:attrNameLst>
                                          <p:attrName>style.visibility</p:attrName>
                                        </p:attrNameLst>
                                      </p:cBhvr>
                                      <p:to>
                                        <p:strVal val="visible"/>
                                      </p:to>
                                    </p:set>
                                    <p:animEffect transition="in" filter="blinds(horizontal)">
                                      <p:cBhvr>
                                        <p:cTn id="37" dur="500"/>
                                        <p:tgtEl>
                                          <p:spTgt spid="268300">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68300">
                                            <p:txEl>
                                              <p:pRg st="6" end="6"/>
                                            </p:txEl>
                                          </p:spTgt>
                                        </p:tgtEl>
                                        <p:attrNameLst>
                                          <p:attrName>style.visibility</p:attrName>
                                        </p:attrNameLst>
                                      </p:cBhvr>
                                      <p:to>
                                        <p:strVal val="visible"/>
                                      </p:to>
                                    </p:set>
                                    <p:animEffect transition="in" filter="blinds(horizontal)">
                                      <p:cBhvr>
                                        <p:cTn id="42" dur="500"/>
                                        <p:tgtEl>
                                          <p:spTgt spid="268300">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68300">
                                            <p:txEl>
                                              <p:pRg st="7" end="7"/>
                                            </p:txEl>
                                          </p:spTgt>
                                        </p:tgtEl>
                                        <p:attrNameLst>
                                          <p:attrName>style.visibility</p:attrName>
                                        </p:attrNameLst>
                                      </p:cBhvr>
                                      <p:to>
                                        <p:strVal val="visible"/>
                                      </p:to>
                                    </p:set>
                                    <p:animEffect transition="in" filter="blinds(horizontal)">
                                      <p:cBhvr>
                                        <p:cTn id="47" dur="500"/>
                                        <p:tgtEl>
                                          <p:spTgt spid="268300">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268300">
                                            <p:txEl>
                                              <p:pRg st="8" end="8"/>
                                            </p:txEl>
                                          </p:spTgt>
                                        </p:tgtEl>
                                        <p:attrNameLst>
                                          <p:attrName>style.visibility</p:attrName>
                                        </p:attrNameLst>
                                      </p:cBhvr>
                                      <p:to>
                                        <p:strVal val="visible"/>
                                      </p:to>
                                    </p:set>
                                    <p:animEffect transition="in" filter="blinds(horizontal)">
                                      <p:cBhvr>
                                        <p:cTn id="52" dur="500"/>
                                        <p:tgtEl>
                                          <p:spTgt spid="268300">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92877"/>
                                        </p:tgtEl>
                                        <p:attrNameLst>
                                          <p:attrName>style.visibility</p:attrName>
                                        </p:attrNameLst>
                                      </p:cBhvr>
                                      <p:to>
                                        <p:strVal val="visible"/>
                                      </p:to>
                                    </p:set>
                                    <p:animEffect transition="in" filter="blinds(horizontal)">
                                      <p:cBhvr>
                                        <p:cTn id="57" dur="500"/>
                                        <p:tgtEl>
                                          <p:spTgt spid="292877"/>
                                        </p:tgtEl>
                                      </p:cBhvr>
                                    </p:animEffect>
                                  </p:childTnLst>
                                </p:cTn>
                              </p:par>
                            </p:childTnLst>
                          </p:cTn>
                        </p:par>
                      </p:childTnLst>
                    </p:cTn>
                  </p:par>
                  <p:par>
                    <p:cTn id="58" fill="hold">
                      <p:stCondLst>
                        <p:cond delay="indefinite"/>
                      </p:stCondLst>
                      <p:childTnLst>
                        <p:par>
                          <p:cTn id="59" fill="hold">
                            <p:stCondLst>
                              <p:cond delay="0"/>
                            </p:stCondLst>
                            <p:childTnLst>
                              <p:par>
                                <p:cTn id="60" presetID="8" presetClass="entr" presetSubtype="16" fill="hold" grpId="0" nodeType="clickEffect">
                                  <p:stCondLst>
                                    <p:cond delay="0"/>
                                  </p:stCondLst>
                                  <p:childTnLst>
                                    <p:set>
                                      <p:cBhvr>
                                        <p:cTn id="61" dur="1" fill="hold">
                                          <p:stCondLst>
                                            <p:cond delay="0"/>
                                          </p:stCondLst>
                                        </p:cTn>
                                        <p:tgtEl>
                                          <p:spTgt spid="292878"/>
                                        </p:tgtEl>
                                        <p:attrNameLst>
                                          <p:attrName>style.visibility</p:attrName>
                                        </p:attrNameLst>
                                      </p:cBhvr>
                                      <p:to>
                                        <p:strVal val="visible"/>
                                      </p:to>
                                    </p:set>
                                    <p:animEffect transition="in" filter="diamond(in)">
                                      <p:cBhvr>
                                        <p:cTn id="62" dur="1000"/>
                                        <p:tgtEl>
                                          <p:spTgt spid="292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292877" grpId="0" animBg="1"/>
      <p:bldP spid="29287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bwMode="auto">
          <a:xfrm>
            <a:off x="-28575" y="0"/>
            <a:ext cx="12218988" cy="1022350"/>
            <a:chOff x="-28575" y="3703045"/>
            <a:chExt cx="12316469" cy="1022099"/>
          </a:xfrm>
        </p:grpSpPr>
        <p:sp>
          <p:nvSpPr>
            <p:cNvPr id="5" name="矩形 4"/>
            <p:cNvSpPr/>
            <p:nvPr/>
          </p:nvSpPr>
          <p:spPr>
            <a:xfrm>
              <a:off x="5061550" y="4096648"/>
              <a:ext cx="7226344" cy="628496"/>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3"/>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3" name="TextBox 59"/>
          <p:cNvSpPr>
            <a:spLocks noChangeArrowheads="1"/>
          </p:cNvSpPr>
          <p:nvPr/>
        </p:nvSpPr>
        <p:spPr bwMode="auto">
          <a:xfrm flipH="1">
            <a:off x="190500" y="144463"/>
            <a:ext cx="1727200" cy="366712"/>
          </a:xfrm>
          <a:prstGeom prst="rect">
            <a:avLst/>
          </a:prstGeom>
          <a:noFill/>
          <a:ln w="9525">
            <a:noFill/>
            <a:miter lim="800000"/>
          </a:ln>
        </p:spPr>
        <p:txBody>
          <a:bodyPr>
            <a:spAutoFit/>
          </a:bodyPr>
          <a:lstStyle/>
          <a:p>
            <a:pPr eaLnBrk="0" hangingPunct="0"/>
            <a:r>
              <a:rPr lang="zh-CN" altLang="en-US">
                <a:solidFill>
                  <a:schemeClr val="bg1"/>
                </a:solidFill>
                <a:latin typeface="微软雅黑" panose="020B0503020204020204" pitchFamily="34" charset="-122"/>
                <a:ea typeface="微软雅黑" panose="020B0503020204020204" pitchFamily="34" charset="-122"/>
                <a:sym typeface="方正兰亭黑_GBK"/>
              </a:rPr>
              <a:t>学习重点</a:t>
            </a:r>
            <a:endParaRPr lang="en-US" altLang="zh-CN">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sym typeface="方正兰亭黑_GBK"/>
            </a:endParaRPr>
          </a:p>
        </p:txBody>
      </p:sp>
      <p:sp>
        <p:nvSpPr>
          <p:cNvPr id="202755" name="Rectangle 59"/>
          <p:cNvSpPr>
            <a:spLocks noChangeArrowheads="1"/>
          </p:cNvSpPr>
          <p:nvPr/>
        </p:nvSpPr>
        <p:spPr bwMode="auto">
          <a:xfrm>
            <a:off x="119063" y="1125538"/>
            <a:ext cx="11952287" cy="2614930"/>
          </a:xfrm>
          <a:prstGeom prst="rect">
            <a:avLst/>
          </a:prstGeom>
          <a:noFill/>
          <a:ln w="9525">
            <a:noFill/>
            <a:miter lim="800000"/>
          </a:ln>
        </p:spPr>
        <p:txBody>
          <a:bodyPr>
            <a:spAutoFit/>
          </a:bodyPr>
          <a:lstStyle/>
          <a:p>
            <a:pPr>
              <a:spcBef>
                <a:spcPct val="50000"/>
              </a:spcBef>
            </a:pPr>
            <a:r>
              <a:rPr lang="zh-CN" altLang="en-US" sz="2000" b="1"/>
              <a:t>（一）居民个人：在中国境内</a:t>
            </a:r>
            <a:r>
              <a:rPr lang="zh-CN" altLang="en-US" sz="2000" b="1">
                <a:solidFill>
                  <a:srgbClr val="FF0000"/>
                </a:solidFill>
              </a:rPr>
              <a:t>有住所</a:t>
            </a:r>
            <a:r>
              <a:rPr lang="zh-CN" altLang="en-US" sz="2000" b="1"/>
              <a:t>，或者无住所而一个纳税年度内在中国境内居住</a:t>
            </a:r>
            <a:r>
              <a:rPr lang="zh-CN" altLang="en-US" sz="2000" b="1">
                <a:solidFill>
                  <a:srgbClr val="FF0000"/>
                </a:solidFill>
              </a:rPr>
              <a:t>累计满</a:t>
            </a:r>
            <a:r>
              <a:rPr lang="en-US" altLang="zh-CN" sz="2000" b="1">
                <a:solidFill>
                  <a:srgbClr val="FF0000"/>
                </a:solidFill>
              </a:rPr>
              <a:t>183</a:t>
            </a:r>
            <a:r>
              <a:rPr lang="zh-CN" altLang="en-US" sz="2000" b="1">
                <a:solidFill>
                  <a:srgbClr val="FF0000"/>
                </a:solidFill>
              </a:rPr>
              <a:t>天</a:t>
            </a:r>
            <a:r>
              <a:rPr lang="zh-CN" altLang="en-US" sz="2000" b="1"/>
              <a:t>的个人。</a:t>
            </a:r>
          </a:p>
          <a:p>
            <a:pPr>
              <a:spcBef>
                <a:spcPct val="50000"/>
              </a:spcBef>
            </a:pPr>
            <a:r>
              <a:rPr lang="zh-CN" altLang="en-US"/>
              <a:t>　　</a:t>
            </a:r>
            <a:r>
              <a:rPr lang="en-US" altLang="zh-CN"/>
              <a:t>【</a:t>
            </a:r>
            <a:r>
              <a:rPr lang="zh-CN" altLang="en-US"/>
              <a:t>提示</a:t>
            </a:r>
            <a:r>
              <a:rPr lang="en-US" altLang="zh-CN"/>
              <a:t>1】“</a:t>
            </a:r>
            <a:r>
              <a:rPr lang="zh-CN" altLang="en-US"/>
              <a:t>中国境内”是指</a:t>
            </a:r>
            <a:r>
              <a:rPr lang="zh-CN" altLang="en-US" b="1"/>
              <a:t>中国大陆地区</a:t>
            </a:r>
            <a:r>
              <a:rPr lang="zh-CN" altLang="en-US"/>
              <a:t>，目前还不包括香港、澳门和台湾地区。</a:t>
            </a:r>
          </a:p>
          <a:p>
            <a:pPr>
              <a:spcBef>
                <a:spcPct val="50000"/>
              </a:spcBef>
            </a:pPr>
            <a:r>
              <a:rPr lang="zh-CN" altLang="en-US"/>
              <a:t>　　</a:t>
            </a:r>
            <a:r>
              <a:rPr lang="en-US" altLang="zh-CN"/>
              <a:t>【</a:t>
            </a:r>
            <a:r>
              <a:rPr lang="zh-CN" altLang="en-US"/>
              <a:t>提示</a:t>
            </a:r>
            <a:r>
              <a:rPr lang="en-US" altLang="zh-CN"/>
              <a:t>2】</a:t>
            </a:r>
            <a:r>
              <a:rPr lang="zh-CN" altLang="en-US"/>
              <a:t>住所：指因户籍、家庭、经济利益关系而在中国境内</a:t>
            </a:r>
            <a:r>
              <a:rPr lang="zh-CN" altLang="en-US" b="1"/>
              <a:t>习惯性居住</a:t>
            </a:r>
            <a:r>
              <a:rPr lang="zh-CN" altLang="en-US"/>
              <a:t>（在现实生活中，习惯性居住地不在中国境内的个人，只有外籍人员、华侨或香港、澳门和台湾同胞。即中国籍居民必定是习惯性居住在中国）。</a:t>
            </a:r>
          </a:p>
          <a:p>
            <a:pPr>
              <a:spcBef>
                <a:spcPct val="50000"/>
              </a:spcBef>
            </a:pPr>
            <a:r>
              <a:rPr lang="zh-CN" altLang="en-US"/>
              <a:t>　　</a:t>
            </a:r>
            <a:r>
              <a:rPr lang="en-US" altLang="zh-CN"/>
              <a:t>【</a:t>
            </a:r>
            <a:r>
              <a:rPr lang="zh-CN" altLang="en-US"/>
              <a:t>提示</a:t>
            </a:r>
            <a:r>
              <a:rPr lang="en-US" altLang="zh-CN"/>
              <a:t>3】</a:t>
            </a:r>
            <a:r>
              <a:rPr lang="zh-CN" altLang="en-US"/>
              <a:t>计算居住时间时，按其一个纳税年度内在境内的实际居住时间确定，即境内无住所的某人在一个纳税年度内</a:t>
            </a:r>
            <a:r>
              <a:rPr lang="zh-CN" altLang="en-US" b="1"/>
              <a:t>无论出境多少次</a:t>
            </a:r>
            <a:r>
              <a:rPr lang="zh-CN" altLang="en-US"/>
              <a:t>，只要在我国境内</a:t>
            </a:r>
            <a:r>
              <a:rPr lang="zh-CN" altLang="en-US" b="1"/>
              <a:t>累计住满</a:t>
            </a:r>
            <a:r>
              <a:rPr lang="en-US" altLang="zh-CN" b="1"/>
              <a:t>183</a:t>
            </a:r>
            <a:r>
              <a:rPr lang="zh-CN" altLang="en-US" b="1"/>
              <a:t>天</a:t>
            </a:r>
            <a:r>
              <a:rPr lang="zh-CN" altLang="en-US"/>
              <a:t>，就可判定为我国的居民个人</a:t>
            </a:r>
            <a:r>
              <a:rPr lang="zh-CN" altLang="en-US" b="1"/>
              <a:t>。（</a:t>
            </a:r>
            <a:r>
              <a:rPr lang="en-US" altLang="zh-CN" b="1"/>
              <a:t>P235</a:t>
            </a:r>
            <a:r>
              <a:rPr lang="zh-CN" altLang="en-US" b="1"/>
              <a:t>更新教材）</a:t>
            </a:r>
          </a:p>
          <a:p>
            <a:pPr>
              <a:spcBef>
                <a:spcPct val="50000"/>
              </a:spcBef>
            </a:pPr>
            <a:r>
              <a:rPr lang="zh-CN" altLang="en-US"/>
              <a:t>　　</a:t>
            </a:r>
            <a:r>
              <a:rPr lang="en-US" altLang="zh-CN"/>
              <a:t>【</a:t>
            </a:r>
            <a:r>
              <a:rPr lang="zh-CN" altLang="en-US"/>
              <a:t>提示</a:t>
            </a:r>
            <a:r>
              <a:rPr lang="en-US" altLang="zh-CN"/>
              <a:t>4】</a:t>
            </a:r>
            <a:r>
              <a:rPr lang="zh-CN" altLang="en-US"/>
              <a:t>一个纳税年度，即自公历</a:t>
            </a:r>
            <a:r>
              <a:rPr lang="en-US" altLang="zh-CN" b="1"/>
              <a:t>1</a:t>
            </a:r>
            <a:r>
              <a:rPr lang="zh-CN" altLang="en-US" b="1"/>
              <a:t>月</a:t>
            </a:r>
            <a:r>
              <a:rPr lang="en-US" altLang="zh-CN" b="1"/>
              <a:t>1</a:t>
            </a:r>
            <a:r>
              <a:rPr lang="zh-CN" altLang="en-US" b="1"/>
              <a:t>日起至</a:t>
            </a:r>
            <a:r>
              <a:rPr lang="en-US" altLang="zh-CN" b="1"/>
              <a:t>12</a:t>
            </a:r>
            <a:r>
              <a:rPr lang="zh-CN" altLang="en-US" b="1"/>
              <a:t>月</a:t>
            </a:r>
            <a:r>
              <a:rPr lang="en-US" altLang="zh-CN" b="1"/>
              <a:t>31</a:t>
            </a:r>
            <a:r>
              <a:rPr lang="zh-CN" altLang="en-US" b="1"/>
              <a:t>日</a:t>
            </a:r>
            <a:r>
              <a:rPr lang="zh-CN" altLang="en-US"/>
              <a:t>止。</a:t>
            </a:r>
          </a:p>
        </p:txBody>
      </p:sp>
      <p:sp>
        <p:nvSpPr>
          <p:cNvPr id="202756" name="AutoShape 60"/>
          <p:cNvSpPr>
            <a:spLocks noChangeArrowheads="1"/>
          </p:cNvSpPr>
          <p:nvPr/>
        </p:nvSpPr>
        <p:spPr bwMode="auto">
          <a:xfrm>
            <a:off x="334963" y="4221163"/>
            <a:ext cx="1368425" cy="936625"/>
          </a:xfrm>
          <a:prstGeom prst="roundRect">
            <a:avLst>
              <a:gd name="adj" fmla="val 16667"/>
            </a:avLst>
          </a:prstGeom>
          <a:solidFill>
            <a:srgbClr val="CCFFCC"/>
          </a:solidFill>
          <a:ln w="9525">
            <a:solidFill>
              <a:schemeClr val="tx1"/>
            </a:solidFill>
            <a:round/>
          </a:ln>
        </p:spPr>
        <p:txBody>
          <a:bodyPr wrap="none" anchor="ctr"/>
          <a:lstStyle/>
          <a:p>
            <a:pPr algn="ctr"/>
            <a:r>
              <a:rPr lang="zh-CN" altLang="en-US"/>
              <a:t>居民纳税人</a:t>
            </a:r>
          </a:p>
        </p:txBody>
      </p:sp>
      <p:sp>
        <p:nvSpPr>
          <p:cNvPr id="202757" name="AutoShape 61"/>
          <p:cNvSpPr>
            <a:spLocks noChangeArrowheads="1"/>
          </p:cNvSpPr>
          <p:nvPr/>
        </p:nvSpPr>
        <p:spPr bwMode="auto">
          <a:xfrm rot="-887450">
            <a:off x="1919288" y="4149725"/>
            <a:ext cx="1008062" cy="215900"/>
          </a:xfrm>
          <a:prstGeom prst="rightArrow">
            <a:avLst>
              <a:gd name="adj1" fmla="val 50000"/>
              <a:gd name="adj2" fmla="val 116728"/>
            </a:avLst>
          </a:prstGeom>
          <a:solidFill>
            <a:schemeClr val="accent1"/>
          </a:solidFill>
          <a:ln w="9525">
            <a:solidFill>
              <a:schemeClr val="tx1"/>
            </a:solidFill>
            <a:miter lim="800000"/>
          </a:ln>
        </p:spPr>
        <p:txBody>
          <a:bodyPr wrap="none" anchor="ctr"/>
          <a:lstStyle/>
          <a:p>
            <a:endParaRPr lang="zh-CN" altLang="en-US"/>
          </a:p>
        </p:txBody>
      </p:sp>
      <p:sp>
        <p:nvSpPr>
          <p:cNvPr id="202758" name="AutoShape 62"/>
          <p:cNvSpPr>
            <a:spLocks noChangeArrowheads="1"/>
          </p:cNvSpPr>
          <p:nvPr/>
        </p:nvSpPr>
        <p:spPr bwMode="auto">
          <a:xfrm rot="734388">
            <a:off x="1846263" y="5013325"/>
            <a:ext cx="1008062" cy="215900"/>
          </a:xfrm>
          <a:prstGeom prst="rightArrow">
            <a:avLst>
              <a:gd name="adj1" fmla="val 50000"/>
              <a:gd name="adj2" fmla="val 116728"/>
            </a:avLst>
          </a:prstGeom>
          <a:solidFill>
            <a:schemeClr val="accent1"/>
          </a:solidFill>
          <a:ln w="9525">
            <a:solidFill>
              <a:schemeClr val="tx1"/>
            </a:solidFill>
            <a:miter lim="800000"/>
          </a:ln>
        </p:spPr>
        <p:txBody>
          <a:bodyPr wrap="none" anchor="ctr"/>
          <a:lstStyle/>
          <a:p>
            <a:endParaRPr lang="zh-CN" altLang="en-US"/>
          </a:p>
        </p:txBody>
      </p:sp>
      <p:sp>
        <p:nvSpPr>
          <p:cNvPr id="202759" name="AutoShape 63"/>
          <p:cNvSpPr>
            <a:spLocks noChangeArrowheads="1"/>
          </p:cNvSpPr>
          <p:nvPr/>
        </p:nvSpPr>
        <p:spPr bwMode="auto">
          <a:xfrm>
            <a:off x="3286125" y="3716338"/>
            <a:ext cx="4176713" cy="936625"/>
          </a:xfrm>
          <a:prstGeom prst="roundRect">
            <a:avLst>
              <a:gd name="adj" fmla="val 16667"/>
            </a:avLst>
          </a:prstGeom>
          <a:solidFill>
            <a:srgbClr val="CCFFCC"/>
          </a:solidFill>
          <a:ln w="9525">
            <a:solidFill>
              <a:schemeClr val="tx1"/>
            </a:solidFill>
            <a:round/>
          </a:ln>
        </p:spPr>
        <p:txBody>
          <a:bodyPr wrap="none" anchor="ctr"/>
          <a:lstStyle/>
          <a:p>
            <a:r>
              <a:rPr lang="zh-CN" altLang="en-US"/>
              <a:t>在中国境内定居的中国公民和外国侨民</a:t>
            </a:r>
          </a:p>
          <a:p>
            <a:r>
              <a:rPr lang="zh-CN" altLang="en-US"/>
              <a:t>（不含港澳台同胞和国外华侨）</a:t>
            </a:r>
          </a:p>
        </p:txBody>
      </p:sp>
      <p:sp>
        <p:nvSpPr>
          <p:cNvPr id="202760" name="AutoShape 64"/>
          <p:cNvSpPr>
            <a:spLocks noChangeArrowheads="1"/>
          </p:cNvSpPr>
          <p:nvPr/>
        </p:nvSpPr>
        <p:spPr bwMode="auto">
          <a:xfrm>
            <a:off x="3286125" y="4868863"/>
            <a:ext cx="4176713" cy="936625"/>
          </a:xfrm>
          <a:prstGeom prst="roundRect">
            <a:avLst>
              <a:gd name="adj" fmla="val 16667"/>
            </a:avLst>
          </a:prstGeom>
          <a:solidFill>
            <a:srgbClr val="CCFFCC"/>
          </a:solidFill>
          <a:ln w="9525">
            <a:solidFill>
              <a:schemeClr val="tx1"/>
            </a:solidFill>
            <a:round/>
          </a:ln>
        </p:spPr>
        <p:txBody>
          <a:bodyPr wrap="none" anchor="ctr"/>
          <a:lstStyle/>
          <a:p>
            <a:r>
              <a:rPr lang="zh-CN" altLang="en-US"/>
              <a:t>一年内在中国居住满</a:t>
            </a:r>
            <a:r>
              <a:rPr lang="en-US" altLang="zh-CN"/>
              <a:t>183</a:t>
            </a:r>
            <a:r>
              <a:rPr lang="zh-CN" altLang="en-US"/>
              <a:t>天的</a:t>
            </a:r>
          </a:p>
          <a:p>
            <a:r>
              <a:rPr lang="zh-CN" altLang="en-US"/>
              <a:t>港澳台同胞和、国外华侨和外国人等</a:t>
            </a:r>
          </a:p>
        </p:txBody>
      </p:sp>
      <p:sp>
        <p:nvSpPr>
          <p:cNvPr id="202761" name="Rectangle 65"/>
          <p:cNvSpPr>
            <a:spLocks noChangeArrowheads="1"/>
          </p:cNvSpPr>
          <p:nvPr/>
        </p:nvSpPr>
        <p:spPr bwMode="auto">
          <a:xfrm>
            <a:off x="0" y="6013450"/>
            <a:ext cx="10918825" cy="701675"/>
          </a:xfrm>
          <a:prstGeom prst="rect">
            <a:avLst/>
          </a:prstGeom>
          <a:noFill/>
          <a:ln w="9525">
            <a:noFill/>
            <a:miter lim="800000"/>
          </a:ln>
        </p:spPr>
        <p:txBody>
          <a:bodyPr wrap="none" anchor="ctr">
            <a:spAutoFit/>
          </a:bodyPr>
          <a:lstStyle/>
          <a:p>
            <a:r>
              <a:rPr lang="zh-CN" altLang="en-US" sz="2000" b="1"/>
              <a:t>（二）非居民个人：在中国境内</a:t>
            </a:r>
            <a:r>
              <a:rPr lang="zh-CN" altLang="en-US" sz="2000" b="1">
                <a:solidFill>
                  <a:srgbClr val="FF0000"/>
                </a:solidFill>
              </a:rPr>
              <a:t>无住所又不居住</a:t>
            </a:r>
            <a:r>
              <a:rPr lang="zh-CN" altLang="en-US" sz="2000" b="1"/>
              <a:t>，或者无住所而一个纳税年度内在中国境内居住</a:t>
            </a:r>
          </a:p>
          <a:p>
            <a:r>
              <a:rPr lang="zh-CN" altLang="en-US" sz="2000" b="1">
                <a:solidFill>
                  <a:srgbClr val="FF0000"/>
                </a:solidFill>
              </a:rPr>
              <a:t>累计不满</a:t>
            </a:r>
            <a:r>
              <a:rPr lang="en-US" altLang="zh-CN" sz="2000" b="1">
                <a:solidFill>
                  <a:srgbClr val="FF0000"/>
                </a:solidFill>
              </a:rPr>
              <a:t>183</a:t>
            </a:r>
            <a:r>
              <a:rPr lang="zh-CN" altLang="en-US" sz="2000" b="1">
                <a:solidFill>
                  <a:srgbClr val="FF0000"/>
                </a:solidFill>
              </a:rPr>
              <a:t>天</a:t>
            </a:r>
            <a:r>
              <a:rPr lang="zh-CN" altLang="en-US" sz="2000" b="1"/>
              <a:t>的个人。</a:t>
            </a:r>
          </a:p>
        </p:txBody>
      </p:sp>
      <p:sp>
        <p:nvSpPr>
          <p:cNvPr id="202762" name="AutoShape 66"/>
          <p:cNvSpPr>
            <a:spLocks noChangeArrowheads="1"/>
          </p:cNvSpPr>
          <p:nvPr/>
        </p:nvSpPr>
        <p:spPr bwMode="auto">
          <a:xfrm>
            <a:off x="9912350" y="4221163"/>
            <a:ext cx="1223963" cy="936625"/>
          </a:xfrm>
          <a:prstGeom prst="roundRect">
            <a:avLst>
              <a:gd name="adj" fmla="val 16667"/>
            </a:avLst>
          </a:prstGeom>
          <a:solidFill>
            <a:srgbClr val="CCFFCC"/>
          </a:solidFill>
          <a:ln w="9525">
            <a:solidFill>
              <a:schemeClr val="tx1"/>
            </a:solidFill>
            <a:round/>
          </a:ln>
        </p:spPr>
        <p:txBody>
          <a:bodyPr wrap="none" anchor="ctr"/>
          <a:lstStyle/>
          <a:p>
            <a:pPr algn="ctr"/>
            <a:r>
              <a:rPr lang="zh-CN" altLang="en-US"/>
              <a:t>非居民</a:t>
            </a:r>
          </a:p>
          <a:p>
            <a:pPr algn="ctr"/>
            <a:r>
              <a:rPr lang="zh-CN" altLang="en-US"/>
              <a:t>纳税人</a:t>
            </a:r>
          </a:p>
        </p:txBody>
      </p:sp>
      <p:sp>
        <p:nvSpPr>
          <p:cNvPr id="202763" name="AutoShape 67"/>
          <p:cNvSpPr>
            <a:spLocks noChangeArrowheads="1"/>
          </p:cNvSpPr>
          <p:nvPr/>
        </p:nvSpPr>
        <p:spPr bwMode="auto">
          <a:xfrm>
            <a:off x="8686800" y="4365625"/>
            <a:ext cx="720725" cy="6477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tx1"/>
            </a:solidFill>
            <a:miter lim="800000"/>
          </a:ln>
        </p:spPr>
        <p:txBody>
          <a:bodyPr wrap="none" anchor="ctr"/>
          <a:lstStyle/>
          <a:p>
            <a:endParaRPr lang="zh-CN" altLang="en-US"/>
          </a:p>
        </p:txBody>
      </p:sp>
      <p:sp>
        <p:nvSpPr>
          <p:cNvPr id="202764" name="AutoShape 68"/>
          <p:cNvSpPr>
            <a:spLocks noChangeArrowheads="1"/>
          </p:cNvSpPr>
          <p:nvPr/>
        </p:nvSpPr>
        <p:spPr bwMode="auto">
          <a:xfrm rot="1142413">
            <a:off x="7535863" y="4149725"/>
            <a:ext cx="1008062" cy="215900"/>
          </a:xfrm>
          <a:prstGeom prst="rightArrow">
            <a:avLst>
              <a:gd name="adj1" fmla="val 50000"/>
              <a:gd name="adj2" fmla="val 116728"/>
            </a:avLst>
          </a:prstGeom>
          <a:solidFill>
            <a:schemeClr val="accent1"/>
          </a:solidFill>
          <a:ln w="9525">
            <a:solidFill>
              <a:schemeClr val="tx1"/>
            </a:solidFill>
            <a:miter lim="800000"/>
          </a:ln>
        </p:spPr>
        <p:txBody>
          <a:bodyPr wrap="none" anchor="ctr"/>
          <a:lstStyle/>
          <a:p>
            <a:endParaRPr lang="zh-CN" altLang="en-US"/>
          </a:p>
        </p:txBody>
      </p:sp>
      <p:sp>
        <p:nvSpPr>
          <p:cNvPr id="202765" name="AutoShape 69"/>
          <p:cNvSpPr>
            <a:spLocks noChangeArrowheads="1"/>
          </p:cNvSpPr>
          <p:nvPr/>
        </p:nvSpPr>
        <p:spPr bwMode="auto">
          <a:xfrm rot="-1542474">
            <a:off x="7607300" y="5013325"/>
            <a:ext cx="1008063" cy="215900"/>
          </a:xfrm>
          <a:prstGeom prst="rightArrow">
            <a:avLst>
              <a:gd name="adj1" fmla="val 50000"/>
              <a:gd name="adj2" fmla="val 116728"/>
            </a:avLst>
          </a:prstGeom>
          <a:solidFill>
            <a:schemeClr val="accent1"/>
          </a:solidFill>
          <a:ln w="9525">
            <a:solidFill>
              <a:schemeClr val="tx1"/>
            </a:solidFill>
            <a:miter lim="800000"/>
          </a:ln>
        </p:spPr>
        <p:txBody>
          <a:bodyPr wrap="none" anchor="ctr"/>
          <a:lstStyle/>
          <a:p>
            <a:endParaRPr lang="zh-CN" altLang="en-US"/>
          </a:p>
        </p:txBody>
      </p:sp>
      <p:grpSp>
        <p:nvGrpSpPr>
          <p:cNvPr id="202766" name="Group 30"/>
          <p:cNvGrpSpPr/>
          <p:nvPr/>
        </p:nvGrpSpPr>
        <p:grpSpPr bwMode="auto">
          <a:xfrm>
            <a:off x="3522663" y="142875"/>
            <a:ext cx="3803650" cy="777875"/>
            <a:chOff x="2389" y="75"/>
            <a:chExt cx="1722" cy="490"/>
          </a:xfrm>
        </p:grpSpPr>
        <p:grpSp>
          <p:nvGrpSpPr>
            <p:cNvPr id="24" name="组合 35"/>
            <p:cNvGrpSpPr/>
            <p:nvPr/>
          </p:nvGrpSpPr>
          <p:grpSpPr>
            <a:xfrm>
              <a:off x="2389" y="75"/>
              <a:ext cx="1722" cy="357"/>
              <a:chOff x="1884464" y="2224761"/>
              <a:chExt cx="1623874" cy="1623874"/>
            </a:xfrm>
            <a:solidFill>
              <a:srgbClr val="6BDBCF"/>
            </a:solidFill>
          </p:grpSpPr>
          <p:sp>
            <p:nvSpPr>
              <p:cNvPr id="26" name="Rectángulo redondeado 38"/>
              <p:cNvSpPr/>
              <p:nvPr/>
            </p:nvSpPr>
            <p:spPr>
              <a:xfrm>
                <a:off x="1884464" y="2224761"/>
                <a:ext cx="1623874" cy="162387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27"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02768" name="Text Box 32"/>
            <p:cNvSpPr txBox="1">
              <a:spLocks noChangeArrowheads="1"/>
            </p:cNvSpPr>
            <p:nvPr/>
          </p:nvSpPr>
          <p:spPr bwMode="auto">
            <a:xfrm>
              <a:off x="2615" y="119"/>
              <a:ext cx="1270" cy="446"/>
            </a:xfrm>
            <a:prstGeom prst="rect">
              <a:avLst/>
            </a:prstGeom>
            <a:noFill/>
            <a:ln w="9525">
              <a:noFill/>
              <a:miter lim="800000"/>
            </a:ln>
          </p:spPr>
          <p:txBody>
            <a:bodyPr>
              <a:spAutoFit/>
            </a:bodyPr>
            <a:lstStyle/>
            <a:p>
              <a:pPr>
                <a:spcBef>
                  <a:spcPct val="50000"/>
                </a:spcBef>
              </a:pPr>
              <a:r>
                <a:rPr lang="zh-CN" altLang="en-US" sz="2000" b="1"/>
                <a:t>一、个人所得税纳税人</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01" name="组合 3"/>
          <p:cNvGrpSpPr/>
          <p:nvPr/>
        </p:nvGrpSpPr>
        <p:grpSpPr bwMode="auto">
          <a:xfrm>
            <a:off x="-28575" y="-26988"/>
            <a:ext cx="12218988" cy="1022351"/>
            <a:chOff x="-28575" y="3703045"/>
            <a:chExt cx="12316469" cy="1022099"/>
          </a:xfrm>
        </p:grpSpPr>
        <p:sp>
          <p:nvSpPr>
            <p:cNvPr id="5" name="矩形 4"/>
            <p:cNvSpPr/>
            <p:nvPr/>
          </p:nvSpPr>
          <p:spPr>
            <a:xfrm>
              <a:off x="5061550" y="4096649"/>
              <a:ext cx="7226344" cy="628495"/>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2"/>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04802"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37" name="组合 36"/>
          <p:cNvGrpSpPr/>
          <p:nvPr/>
        </p:nvGrpSpPr>
        <p:grpSpPr bwMode="auto">
          <a:xfrm>
            <a:off x="406400" y="2492375"/>
            <a:ext cx="4478338" cy="2108200"/>
            <a:chOff x="1361910" y="1894925"/>
            <a:chExt cx="4478829" cy="2106731"/>
          </a:xfrm>
        </p:grpSpPr>
        <p:grpSp>
          <p:nvGrpSpPr>
            <p:cNvPr id="204836" name="Group 332"/>
            <p:cNvGrpSpPr>
              <a:grpSpLocks noChangeAspect="1"/>
            </p:cNvGrpSpPr>
            <p:nvPr/>
          </p:nvGrpSpPr>
          <p:grpSpPr bwMode="auto">
            <a:xfrm>
              <a:off x="1361910" y="2154848"/>
              <a:ext cx="540000" cy="540000"/>
              <a:chOff x="4643438" y="2786064"/>
              <a:chExt cx="288476" cy="288476"/>
            </a:xfrm>
          </p:grpSpPr>
          <p:sp>
            <p:nvSpPr>
              <p:cNvPr id="41" name="Oval 59"/>
              <p:cNvSpPr/>
              <p:nvPr/>
            </p:nvSpPr>
            <p:spPr>
              <a:xfrm>
                <a:off x="4643438" y="2786195"/>
                <a:ext cx="288374" cy="288141"/>
              </a:xfrm>
              <a:prstGeom prst="ellipse">
                <a:avLst/>
              </a:prstGeom>
              <a:solidFill>
                <a:srgbClr val="6BDBCF"/>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n-US" sz="1400">
                  <a:solidFill>
                    <a:prstClr val="white"/>
                  </a:solidFill>
                  <a:latin typeface="Agency FB" panose="020B0503020202020204" pitchFamily="34" charset="0"/>
                </a:endParaRPr>
              </a:p>
            </p:txBody>
          </p:sp>
          <p:sp>
            <p:nvSpPr>
              <p:cNvPr id="204840" name="Freeform 26"/>
              <p:cNvSpPr/>
              <p:nvPr/>
            </p:nvSpPr>
            <p:spPr bwMode="auto">
              <a:xfrm>
                <a:off x="4735506" y="2871746"/>
                <a:ext cx="114518" cy="118766"/>
              </a:xfrm>
              <a:custGeom>
                <a:avLst/>
                <a:gdLst>
                  <a:gd name="T0" fmla="*/ 2147483647 w 274"/>
                  <a:gd name="T1" fmla="*/ 2147483647 h 284"/>
                  <a:gd name="T2" fmla="*/ 2147483647 w 274"/>
                  <a:gd name="T3" fmla="*/ 2147483647 h 284"/>
                  <a:gd name="T4" fmla="*/ 2147483647 w 274"/>
                  <a:gd name="T5" fmla="*/ 2147483647 h 284"/>
                  <a:gd name="T6" fmla="*/ 2147483647 w 274"/>
                  <a:gd name="T7" fmla="*/ 2147483647 h 284"/>
                  <a:gd name="T8" fmla="*/ 2147483647 w 274"/>
                  <a:gd name="T9" fmla="*/ 2147483647 h 284"/>
                  <a:gd name="T10" fmla="*/ 2147483647 w 274"/>
                  <a:gd name="T11" fmla="*/ 2147483647 h 284"/>
                  <a:gd name="T12" fmla="*/ 2147483647 w 274"/>
                  <a:gd name="T13" fmla="*/ 2147483647 h 284"/>
                  <a:gd name="T14" fmla="*/ 2147483647 w 274"/>
                  <a:gd name="T15" fmla="*/ 2147483647 h 284"/>
                  <a:gd name="T16" fmla="*/ 2147483647 w 274"/>
                  <a:gd name="T17" fmla="*/ 2147483647 h 284"/>
                  <a:gd name="T18" fmla="*/ 2147483647 w 274"/>
                  <a:gd name="T19" fmla="*/ 2147483647 h 284"/>
                  <a:gd name="T20" fmla="*/ 2147483647 w 274"/>
                  <a:gd name="T21" fmla="*/ 2147483647 h 284"/>
                  <a:gd name="T22" fmla="*/ 2147483647 w 274"/>
                  <a:gd name="T23" fmla="*/ 2147483647 h 2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4"/>
                  <a:gd name="T37" fmla="*/ 0 h 284"/>
                  <a:gd name="T38" fmla="*/ 274 w 274"/>
                  <a:gd name="T39" fmla="*/ 284 h 28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w="9525">
                <a:noFill/>
                <a:round/>
              </a:ln>
            </p:spPr>
            <p:txBody>
              <a:bodyPr/>
              <a:lstStyle/>
              <a:p>
                <a:endParaRPr lang="zh-CN" altLang="en-US"/>
              </a:p>
            </p:txBody>
          </p:sp>
        </p:grpSp>
        <p:sp>
          <p:nvSpPr>
            <p:cNvPr id="204837" name="TextBox 38"/>
            <p:cNvSpPr txBox="1">
              <a:spLocks noChangeArrowheads="1"/>
            </p:cNvSpPr>
            <p:nvPr/>
          </p:nvSpPr>
          <p:spPr bwMode="auto">
            <a:xfrm>
              <a:off x="1955700" y="2259796"/>
              <a:ext cx="3885039" cy="1741860"/>
            </a:xfrm>
            <a:prstGeom prst="rect">
              <a:avLst/>
            </a:prstGeom>
            <a:noFill/>
            <a:ln w="9525">
              <a:noFill/>
              <a:miter lim="800000"/>
            </a:ln>
          </p:spPr>
          <p:txBody>
            <a:bodyPr>
              <a:spAutoFit/>
            </a:bodyPr>
            <a:lstStyle/>
            <a:p>
              <a:pPr>
                <a:lnSpc>
                  <a:spcPct val="120000"/>
                </a:lnSpc>
              </a:pPr>
              <a:r>
                <a:rPr lang="zh-CN" altLang="en-US"/>
                <a:t>工资、薪金所得，是指个人因</a:t>
              </a:r>
              <a:r>
                <a:rPr lang="zh-CN" altLang="en-US" b="1" u="sng">
                  <a:solidFill>
                    <a:srgbClr val="FF0000"/>
                  </a:solidFill>
                </a:rPr>
                <a:t>任职或者受雇</a:t>
              </a:r>
              <a:r>
                <a:rPr lang="zh-CN" altLang="en-US"/>
                <a:t>而取得的工资、薪金、奖金、年终加薪、劳动分红、津贴、补贴以及与任职或者受雇有关的其他所得。</a:t>
              </a:r>
            </a:p>
            <a:p>
              <a:pPr>
                <a:lnSpc>
                  <a:spcPct val="120000"/>
                </a:lnSpc>
              </a:pPr>
              <a:r>
                <a:rPr lang="zh-CN" altLang="en-US"/>
                <a:t>（注意不予征税的工资薪金）</a:t>
              </a:r>
            </a:p>
          </p:txBody>
        </p:sp>
        <p:sp>
          <p:nvSpPr>
            <p:cNvPr id="204838" name="TextBox 39"/>
            <p:cNvSpPr txBox="1">
              <a:spLocks noChangeArrowheads="1"/>
            </p:cNvSpPr>
            <p:nvPr/>
          </p:nvSpPr>
          <p:spPr bwMode="auto">
            <a:xfrm>
              <a:off x="1874729" y="1894925"/>
              <a:ext cx="3035633" cy="458468"/>
            </a:xfrm>
            <a:prstGeom prst="rect">
              <a:avLst/>
            </a:prstGeom>
            <a:noFill/>
            <a:ln w="9525">
              <a:noFill/>
              <a:miter lim="800000"/>
            </a:ln>
          </p:spPr>
          <p:txBody>
            <a:bodyPr lIns="182843" tIns="91422" rIns="182843" bIns="91422">
              <a:spAutoFit/>
            </a:bodyPr>
            <a:lstStyle/>
            <a:p>
              <a:r>
                <a:rPr lang="zh-CN" altLang="en-US" b="1">
                  <a:solidFill>
                    <a:srgbClr val="6BDBCF"/>
                  </a:solidFill>
                  <a:latin typeface="微软雅黑" panose="020B0503020204020204" pitchFamily="34" charset="-122"/>
                  <a:ea typeface="微软雅黑" panose="020B0503020204020204" pitchFamily="34" charset="-122"/>
                  <a:cs typeface="Lato Regular"/>
                </a:rPr>
                <a:t>（</a:t>
              </a:r>
              <a:r>
                <a:rPr lang="en-US" altLang="zh-CN" b="1">
                  <a:solidFill>
                    <a:srgbClr val="6BDBCF"/>
                  </a:solidFill>
                  <a:latin typeface="微软雅黑" panose="020B0503020204020204" pitchFamily="34" charset="-122"/>
                  <a:ea typeface="微软雅黑" panose="020B0503020204020204" pitchFamily="34" charset="-122"/>
                  <a:cs typeface="Lato Regular"/>
                </a:rPr>
                <a:t>1</a:t>
              </a:r>
              <a:r>
                <a:rPr lang="zh-CN" altLang="en-US" b="1">
                  <a:solidFill>
                    <a:srgbClr val="6BDBCF"/>
                  </a:solidFill>
                  <a:latin typeface="微软雅黑" panose="020B0503020204020204" pitchFamily="34" charset="-122"/>
                  <a:ea typeface="微软雅黑" panose="020B0503020204020204" pitchFamily="34" charset="-122"/>
                  <a:cs typeface="Lato Regular"/>
                </a:rPr>
                <a:t>）工资薪金所得</a:t>
              </a:r>
              <a:endParaRPr lang="en-US" altLang="zh-CN" b="1">
                <a:solidFill>
                  <a:srgbClr val="6BDBCF"/>
                </a:solidFill>
                <a:latin typeface="微软雅黑" panose="020B0503020204020204" pitchFamily="34" charset="-122"/>
                <a:ea typeface="微软雅黑" panose="020B0503020204020204" pitchFamily="34" charset="-122"/>
                <a:cs typeface="Lato Regular"/>
              </a:endParaRPr>
            </a:p>
          </p:txBody>
        </p:sp>
      </p:grpSp>
      <p:grpSp>
        <p:nvGrpSpPr>
          <p:cNvPr id="49" name="组合 48"/>
          <p:cNvGrpSpPr/>
          <p:nvPr/>
        </p:nvGrpSpPr>
        <p:grpSpPr bwMode="auto">
          <a:xfrm>
            <a:off x="6238875" y="2420938"/>
            <a:ext cx="4681538" cy="1778000"/>
            <a:chOff x="1361910" y="1894925"/>
            <a:chExt cx="4478829" cy="1779895"/>
          </a:xfrm>
        </p:grpSpPr>
        <p:grpSp>
          <p:nvGrpSpPr>
            <p:cNvPr id="204831" name="Group 332"/>
            <p:cNvGrpSpPr>
              <a:grpSpLocks noChangeAspect="1"/>
            </p:cNvGrpSpPr>
            <p:nvPr/>
          </p:nvGrpSpPr>
          <p:grpSpPr bwMode="auto">
            <a:xfrm>
              <a:off x="1361910" y="2154848"/>
              <a:ext cx="540000" cy="540000"/>
              <a:chOff x="4643438" y="2786064"/>
              <a:chExt cx="288476" cy="288476"/>
            </a:xfrm>
          </p:grpSpPr>
          <p:sp>
            <p:nvSpPr>
              <p:cNvPr id="53" name="Oval 59"/>
              <p:cNvSpPr/>
              <p:nvPr/>
            </p:nvSpPr>
            <p:spPr>
              <a:xfrm>
                <a:off x="4643438" y="2786440"/>
                <a:ext cx="288839" cy="287801"/>
              </a:xfrm>
              <a:prstGeom prst="ellipse">
                <a:avLst/>
              </a:prstGeom>
              <a:solidFill>
                <a:srgbClr val="6BDBCF"/>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n-US" sz="1400">
                  <a:solidFill>
                    <a:prstClr val="white"/>
                  </a:solidFill>
                  <a:latin typeface="Agency FB" panose="020B0503020202020204" pitchFamily="34" charset="0"/>
                </a:endParaRPr>
              </a:p>
            </p:txBody>
          </p:sp>
          <p:sp>
            <p:nvSpPr>
              <p:cNvPr id="204835" name="Freeform 26"/>
              <p:cNvSpPr/>
              <p:nvPr/>
            </p:nvSpPr>
            <p:spPr bwMode="auto">
              <a:xfrm>
                <a:off x="4735506" y="2871746"/>
                <a:ext cx="114518" cy="118766"/>
              </a:xfrm>
              <a:custGeom>
                <a:avLst/>
                <a:gdLst>
                  <a:gd name="T0" fmla="*/ 2147483647 w 274"/>
                  <a:gd name="T1" fmla="*/ 2147483647 h 284"/>
                  <a:gd name="T2" fmla="*/ 2147483647 w 274"/>
                  <a:gd name="T3" fmla="*/ 2147483647 h 284"/>
                  <a:gd name="T4" fmla="*/ 2147483647 w 274"/>
                  <a:gd name="T5" fmla="*/ 2147483647 h 284"/>
                  <a:gd name="T6" fmla="*/ 2147483647 w 274"/>
                  <a:gd name="T7" fmla="*/ 2147483647 h 284"/>
                  <a:gd name="T8" fmla="*/ 2147483647 w 274"/>
                  <a:gd name="T9" fmla="*/ 2147483647 h 284"/>
                  <a:gd name="T10" fmla="*/ 2147483647 w 274"/>
                  <a:gd name="T11" fmla="*/ 2147483647 h 284"/>
                  <a:gd name="T12" fmla="*/ 2147483647 w 274"/>
                  <a:gd name="T13" fmla="*/ 2147483647 h 284"/>
                  <a:gd name="T14" fmla="*/ 2147483647 w 274"/>
                  <a:gd name="T15" fmla="*/ 2147483647 h 284"/>
                  <a:gd name="T16" fmla="*/ 2147483647 w 274"/>
                  <a:gd name="T17" fmla="*/ 2147483647 h 284"/>
                  <a:gd name="T18" fmla="*/ 2147483647 w 274"/>
                  <a:gd name="T19" fmla="*/ 2147483647 h 284"/>
                  <a:gd name="T20" fmla="*/ 2147483647 w 274"/>
                  <a:gd name="T21" fmla="*/ 2147483647 h 284"/>
                  <a:gd name="T22" fmla="*/ 2147483647 w 274"/>
                  <a:gd name="T23" fmla="*/ 2147483647 h 2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4"/>
                  <a:gd name="T37" fmla="*/ 0 h 284"/>
                  <a:gd name="T38" fmla="*/ 274 w 274"/>
                  <a:gd name="T39" fmla="*/ 284 h 28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w="9525">
                <a:noFill/>
                <a:round/>
              </a:ln>
            </p:spPr>
            <p:txBody>
              <a:bodyPr/>
              <a:lstStyle/>
              <a:p>
                <a:endParaRPr lang="zh-CN" altLang="en-US"/>
              </a:p>
            </p:txBody>
          </p:sp>
        </p:grpSp>
        <p:sp>
          <p:nvSpPr>
            <p:cNvPr id="204832" name="TextBox 50"/>
            <p:cNvSpPr txBox="1">
              <a:spLocks noChangeArrowheads="1"/>
            </p:cNvSpPr>
            <p:nvPr/>
          </p:nvSpPr>
          <p:spPr bwMode="auto">
            <a:xfrm>
              <a:off x="1957265" y="2260439"/>
              <a:ext cx="3883474" cy="1414381"/>
            </a:xfrm>
            <a:prstGeom prst="rect">
              <a:avLst/>
            </a:prstGeom>
            <a:noFill/>
            <a:ln w="9525">
              <a:noFill/>
              <a:miter lim="800000"/>
            </a:ln>
          </p:spPr>
          <p:txBody>
            <a:bodyPr>
              <a:spAutoFit/>
            </a:bodyPr>
            <a:lstStyle/>
            <a:p>
              <a:pPr>
                <a:lnSpc>
                  <a:spcPct val="120000"/>
                </a:lnSpc>
              </a:pPr>
              <a:r>
                <a:rPr lang="zh-CN" altLang="en-US"/>
                <a:t>指</a:t>
              </a:r>
              <a:r>
                <a:rPr lang="zh-CN" altLang="en-US" b="1" u="sng"/>
                <a:t>个人</a:t>
              </a:r>
              <a:r>
                <a:rPr lang="zh-CN" altLang="en-US"/>
                <a:t>独立从事各种</a:t>
              </a:r>
              <a:r>
                <a:rPr lang="zh-CN" altLang="en-US" b="1" u="sng">
                  <a:solidFill>
                    <a:srgbClr val="FF0000"/>
                  </a:solidFill>
                </a:rPr>
                <a:t>非雇用</a:t>
              </a:r>
              <a:r>
                <a:rPr lang="zh-CN" altLang="en-US"/>
                <a:t>的各种劳务所取得的所得。 </a:t>
              </a:r>
            </a:p>
            <a:p>
              <a:pPr>
                <a:lnSpc>
                  <a:spcPct val="120000"/>
                </a:lnSpc>
              </a:pPr>
              <a:r>
                <a:rPr lang="zh-CN" altLang="en-US"/>
                <a:t>（与工资薪金所得的核心区别：雇佣和非雇佣）</a:t>
              </a:r>
            </a:p>
          </p:txBody>
        </p:sp>
        <p:sp>
          <p:nvSpPr>
            <p:cNvPr id="204833" name="TextBox 51"/>
            <p:cNvSpPr txBox="1">
              <a:spLocks noChangeArrowheads="1"/>
            </p:cNvSpPr>
            <p:nvPr/>
          </p:nvSpPr>
          <p:spPr bwMode="auto">
            <a:xfrm>
              <a:off x="1874457" y="1894925"/>
              <a:ext cx="3035275" cy="461628"/>
            </a:xfrm>
            <a:prstGeom prst="rect">
              <a:avLst/>
            </a:prstGeom>
            <a:noFill/>
            <a:ln w="9525">
              <a:noFill/>
              <a:miter lim="800000"/>
            </a:ln>
          </p:spPr>
          <p:txBody>
            <a:bodyPr lIns="182843" tIns="91422" rIns="182843" bIns="91422">
              <a:spAutoFit/>
            </a:bodyPr>
            <a:lstStyle/>
            <a:p>
              <a:r>
                <a:rPr lang="zh-CN" altLang="en-US" b="1">
                  <a:solidFill>
                    <a:srgbClr val="6BDBCF"/>
                  </a:solidFill>
                  <a:latin typeface="微软雅黑" panose="020B0503020204020204" pitchFamily="34" charset="-122"/>
                  <a:ea typeface="微软雅黑" panose="020B0503020204020204" pitchFamily="34" charset="-122"/>
                  <a:cs typeface="Lato Regular"/>
                </a:rPr>
                <a:t>（</a:t>
              </a:r>
              <a:r>
                <a:rPr lang="en-US" altLang="zh-CN" b="1">
                  <a:solidFill>
                    <a:srgbClr val="6BDBCF"/>
                  </a:solidFill>
                  <a:latin typeface="微软雅黑" panose="020B0503020204020204" pitchFamily="34" charset="-122"/>
                  <a:ea typeface="微软雅黑" panose="020B0503020204020204" pitchFamily="34" charset="-122"/>
                  <a:cs typeface="Lato Regular"/>
                </a:rPr>
                <a:t>2</a:t>
              </a:r>
              <a:r>
                <a:rPr lang="zh-CN" altLang="en-US" b="1">
                  <a:solidFill>
                    <a:srgbClr val="6BDBCF"/>
                  </a:solidFill>
                  <a:latin typeface="微软雅黑" panose="020B0503020204020204" pitchFamily="34" charset="-122"/>
                  <a:ea typeface="微软雅黑" panose="020B0503020204020204" pitchFamily="34" charset="-122"/>
                  <a:cs typeface="Lato Regular"/>
                </a:rPr>
                <a:t>）劳务报酬所得</a:t>
              </a:r>
              <a:endParaRPr lang="en-US" altLang="zh-CN" b="1">
                <a:solidFill>
                  <a:srgbClr val="6BDBCF"/>
                </a:solidFill>
                <a:latin typeface="微软雅黑" panose="020B0503020204020204" pitchFamily="34" charset="-122"/>
                <a:ea typeface="微软雅黑" panose="020B0503020204020204" pitchFamily="34" charset="-122"/>
                <a:cs typeface="Lato Regular"/>
              </a:endParaRPr>
            </a:p>
          </p:txBody>
        </p:sp>
      </p:grpSp>
      <p:grpSp>
        <p:nvGrpSpPr>
          <p:cNvPr id="61" name="组合 60"/>
          <p:cNvGrpSpPr/>
          <p:nvPr/>
        </p:nvGrpSpPr>
        <p:grpSpPr bwMode="auto">
          <a:xfrm>
            <a:off x="406400" y="4652963"/>
            <a:ext cx="4478338" cy="1778000"/>
            <a:chOff x="1361910" y="1894925"/>
            <a:chExt cx="4478829" cy="1779895"/>
          </a:xfrm>
        </p:grpSpPr>
        <p:grpSp>
          <p:nvGrpSpPr>
            <p:cNvPr id="204826" name="Group 332"/>
            <p:cNvGrpSpPr>
              <a:grpSpLocks noChangeAspect="1"/>
            </p:cNvGrpSpPr>
            <p:nvPr/>
          </p:nvGrpSpPr>
          <p:grpSpPr bwMode="auto">
            <a:xfrm>
              <a:off x="1361910" y="2154848"/>
              <a:ext cx="540000" cy="540000"/>
              <a:chOff x="4643438" y="2786064"/>
              <a:chExt cx="288476" cy="288476"/>
            </a:xfrm>
          </p:grpSpPr>
          <p:sp>
            <p:nvSpPr>
              <p:cNvPr id="65" name="Oval 59"/>
              <p:cNvSpPr/>
              <p:nvPr/>
            </p:nvSpPr>
            <p:spPr>
              <a:xfrm>
                <a:off x="4643438" y="2786440"/>
                <a:ext cx="288374" cy="287801"/>
              </a:xfrm>
              <a:prstGeom prst="ellipse">
                <a:avLst/>
              </a:prstGeom>
              <a:solidFill>
                <a:srgbClr val="6BDBCF"/>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n-US" sz="1400">
                  <a:solidFill>
                    <a:prstClr val="white"/>
                  </a:solidFill>
                  <a:latin typeface="Agency FB" panose="020B0503020202020204" pitchFamily="34" charset="0"/>
                </a:endParaRPr>
              </a:p>
            </p:txBody>
          </p:sp>
          <p:sp>
            <p:nvSpPr>
              <p:cNvPr id="204830" name="Freeform 26"/>
              <p:cNvSpPr/>
              <p:nvPr/>
            </p:nvSpPr>
            <p:spPr bwMode="auto">
              <a:xfrm>
                <a:off x="4735506" y="2871746"/>
                <a:ext cx="114518" cy="118766"/>
              </a:xfrm>
              <a:custGeom>
                <a:avLst/>
                <a:gdLst>
                  <a:gd name="T0" fmla="*/ 2147483647 w 274"/>
                  <a:gd name="T1" fmla="*/ 2147483647 h 284"/>
                  <a:gd name="T2" fmla="*/ 2147483647 w 274"/>
                  <a:gd name="T3" fmla="*/ 2147483647 h 284"/>
                  <a:gd name="T4" fmla="*/ 2147483647 w 274"/>
                  <a:gd name="T5" fmla="*/ 2147483647 h 284"/>
                  <a:gd name="T6" fmla="*/ 2147483647 w 274"/>
                  <a:gd name="T7" fmla="*/ 2147483647 h 284"/>
                  <a:gd name="T8" fmla="*/ 2147483647 w 274"/>
                  <a:gd name="T9" fmla="*/ 2147483647 h 284"/>
                  <a:gd name="T10" fmla="*/ 2147483647 w 274"/>
                  <a:gd name="T11" fmla="*/ 2147483647 h 284"/>
                  <a:gd name="T12" fmla="*/ 2147483647 w 274"/>
                  <a:gd name="T13" fmla="*/ 2147483647 h 284"/>
                  <a:gd name="T14" fmla="*/ 2147483647 w 274"/>
                  <a:gd name="T15" fmla="*/ 2147483647 h 284"/>
                  <a:gd name="T16" fmla="*/ 2147483647 w 274"/>
                  <a:gd name="T17" fmla="*/ 2147483647 h 284"/>
                  <a:gd name="T18" fmla="*/ 2147483647 w 274"/>
                  <a:gd name="T19" fmla="*/ 2147483647 h 284"/>
                  <a:gd name="T20" fmla="*/ 2147483647 w 274"/>
                  <a:gd name="T21" fmla="*/ 2147483647 h 284"/>
                  <a:gd name="T22" fmla="*/ 2147483647 w 274"/>
                  <a:gd name="T23" fmla="*/ 2147483647 h 2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4"/>
                  <a:gd name="T37" fmla="*/ 0 h 284"/>
                  <a:gd name="T38" fmla="*/ 274 w 274"/>
                  <a:gd name="T39" fmla="*/ 284 h 28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w="9525">
                <a:noFill/>
                <a:round/>
              </a:ln>
            </p:spPr>
            <p:txBody>
              <a:bodyPr/>
              <a:lstStyle/>
              <a:p>
                <a:endParaRPr lang="zh-CN" altLang="en-US"/>
              </a:p>
            </p:txBody>
          </p:sp>
        </p:grpSp>
        <p:sp>
          <p:nvSpPr>
            <p:cNvPr id="204827" name="TextBox 62"/>
            <p:cNvSpPr txBox="1">
              <a:spLocks noChangeArrowheads="1"/>
            </p:cNvSpPr>
            <p:nvPr/>
          </p:nvSpPr>
          <p:spPr bwMode="auto">
            <a:xfrm>
              <a:off x="1955700" y="2260439"/>
              <a:ext cx="3885039" cy="1414381"/>
            </a:xfrm>
            <a:prstGeom prst="rect">
              <a:avLst/>
            </a:prstGeom>
            <a:noFill/>
            <a:ln w="9525">
              <a:noFill/>
              <a:miter lim="800000"/>
            </a:ln>
          </p:spPr>
          <p:txBody>
            <a:bodyPr>
              <a:spAutoFit/>
            </a:bodyPr>
            <a:lstStyle/>
            <a:p>
              <a:pPr>
                <a:lnSpc>
                  <a:spcPct val="120000"/>
                </a:lnSpc>
              </a:pPr>
              <a:r>
                <a:rPr lang="zh-CN" altLang="en-US"/>
                <a:t>指</a:t>
              </a:r>
              <a:r>
                <a:rPr lang="zh-CN" altLang="en-US" b="1" u="sng"/>
                <a:t>个人</a:t>
              </a:r>
              <a:r>
                <a:rPr lang="zh-CN" altLang="en-US"/>
                <a:t>因其作品以</a:t>
              </a:r>
              <a:r>
                <a:rPr lang="zh-CN" altLang="en-US" b="1" u="sng"/>
                <a:t>图书、报刊形式</a:t>
              </a:r>
              <a:r>
                <a:rPr lang="zh-CN" altLang="en-US">
                  <a:solidFill>
                    <a:srgbClr val="FF0000"/>
                  </a:solidFill>
                </a:rPr>
                <a:t>出版、发表</a:t>
              </a:r>
              <a:r>
                <a:rPr lang="zh-CN" altLang="en-US"/>
                <a:t>而取得的所得。</a:t>
              </a:r>
            </a:p>
            <a:p>
              <a:pPr>
                <a:lnSpc>
                  <a:spcPct val="120000"/>
                </a:lnSpc>
              </a:pPr>
              <a:r>
                <a:rPr lang="zh-CN" altLang="en-US"/>
                <a:t>（不以出版发表形式获得收入的按劳务报酬所得） </a:t>
              </a:r>
              <a:endParaRPr lang="en-US"/>
            </a:p>
          </p:txBody>
        </p:sp>
        <p:sp>
          <p:nvSpPr>
            <p:cNvPr id="204828" name="TextBox 63"/>
            <p:cNvSpPr txBox="1">
              <a:spLocks noChangeArrowheads="1"/>
            </p:cNvSpPr>
            <p:nvPr/>
          </p:nvSpPr>
          <p:spPr bwMode="auto">
            <a:xfrm>
              <a:off x="1874457" y="1894925"/>
              <a:ext cx="3035275" cy="461628"/>
            </a:xfrm>
            <a:prstGeom prst="rect">
              <a:avLst/>
            </a:prstGeom>
            <a:noFill/>
            <a:ln w="9525">
              <a:noFill/>
              <a:miter lim="800000"/>
            </a:ln>
          </p:spPr>
          <p:txBody>
            <a:bodyPr lIns="182843" tIns="91422" rIns="182843" bIns="91422">
              <a:spAutoFit/>
            </a:bodyPr>
            <a:lstStyle/>
            <a:p>
              <a:r>
                <a:rPr lang="zh-CN" altLang="en-US" b="1">
                  <a:solidFill>
                    <a:srgbClr val="6BDBCF"/>
                  </a:solidFill>
                  <a:latin typeface="微软雅黑" panose="020B0503020204020204" pitchFamily="34" charset="-122"/>
                  <a:ea typeface="微软雅黑" panose="020B0503020204020204" pitchFamily="34" charset="-122"/>
                  <a:cs typeface="Lato Regular"/>
                </a:rPr>
                <a:t>（</a:t>
              </a:r>
              <a:r>
                <a:rPr lang="en-US" altLang="zh-CN" b="1">
                  <a:solidFill>
                    <a:srgbClr val="6BDBCF"/>
                  </a:solidFill>
                  <a:latin typeface="微软雅黑" panose="020B0503020204020204" pitchFamily="34" charset="-122"/>
                  <a:ea typeface="微软雅黑" panose="020B0503020204020204" pitchFamily="34" charset="-122"/>
                  <a:cs typeface="Lato Regular"/>
                </a:rPr>
                <a:t>3</a:t>
              </a:r>
              <a:r>
                <a:rPr lang="zh-CN" altLang="en-US" b="1">
                  <a:solidFill>
                    <a:srgbClr val="6BDBCF"/>
                  </a:solidFill>
                  <a:latin typeface="微软雅黑" panose="020B0503020204020204" pitchFamily="34" charset="-122"/>
                  <a:ea typeface="微软雅黑" panose="020B0503020204020204" pitchFamily="34" charset="-122"/>
                  <a:cs typeface="Lato Regular"/>
                </a:rPr>
                <a:t>）稿酬所得</a:t>
              </a:r>
              <a:endParaRPr lang="en-US" altLang="zh-CN" b="1">
                <a:solidFill>
                  <a:srgbClr val="6BDBCF"/>
                </a:solidFill>
                <a:latin typeface="微软雅黑" panose="020B0503020204020204" pitchFamily="34" charset="-122"/>
                <a:ea typeface="微软雅黑" panose="020B0503020204020204" pitchFamily="34" charset="-122"/>
                <a:cs typeface="Lato Regular"/>
              </a:endParaRPr>
            </a:p>
          </p:txBody>
        </p:sp>
      </p:grpSp>
      <p:grpSp>
        <p:nvGrpSpPr>
          <p:cNvPr id="73" name="组合 72"/>
          <p:cNvGrpSpPr/>
          <p:nvPr/>
        </p:nvGrpSpPr>
        <p:grpSpPr bwMode="auto">
          <a:xfrm>
            <a:off x="6167438" y="4652963"/>
            <a:ext cx="4479925" cy="1447800"/>
            <a:chOff x="1361910" y="1894925"/>
            <a:chExt cx="4478829" cy="1446791"/>
          </a:xfrm>
        </p:grpSpPr>
        <p:grpSp>
          <p:nvGrpSpPr>
            <p:cNvPr id="204821" name="Group 332"/>
            <p:cNvGrpSpPr>
              <a:grpSpLocks noChangeAspect="1"/>
            </p:cNvGrpSpPr>
            <p:nvPr/>
          </p:nvGrpSpPr>
          <p:grpSpPr bwMode="auto">
            <a:xfrm>
              <a:off x="1361910" y="2154848"/>
              <a:ext cx="540000" cy="540000"/>
              <a:chOff x="4643438" y="2786064"/>
              <a:chExt cx="288476" cy="288476"/>
            </a:xfrm>
          </p:grpSpPr>
          <p:sp>
            <p:nvSpPr>
              <p:cNvPr id="77" name="Oval 59"/>
              <p:cNvSpPr/>
              <p:nvPr/>
            </p:nvSpPr>
            <p:spPr>
              <a:xfrm>
                <a:off x="4643438" y="2786195"/>
                <a:ext cx="288272" cy="288141"/>
              </a:xfrm>
              <a:prstGeom prst="ellipse">
                <a:avLst/>
              </a:prstGeom>
              <a:solidFill>
                <a:srgbClr val="6BDBCF"/>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n-US" sz="1400">
                  <a:solidFill>
                    <a:prstClr val="white"/>
                  </a:solidFill>
                  <a:latin typeface="Agency FB" panose="020B0503020202020204" pitchFamily="34" charset="0"/>
                </a:endParaRPr>
              </a:p>
            </p:txBody>
          </p:sp>
          <p:sp>
            <p:nvSpPr>
              <p:cNvPr id="204825" name="Freeform 26"/>
              <p:cNvSpPr/>
              <p:nvPr/>
            </p:nvSpPr>
            <p:spPr bwMode="auto">
              <a:xfrm>
                <a:off x="4735506" y="2871746"/>
                <a:ext cx="114518" cy="118766"/>
              </a:xfrm>
              <a:custGeom>
                <a:avLst/>
                <a:gdLst>
                  <a:gd name="T0" fmla="*/ 2147483647 w 274"/>
                  <a:gd name="T1" fmla="*/ 2147483647 h 284"/>
                  <a:gd name="T2" fmla="*/ 2147483647 w 274"/>
                  <a:gd name="T3" fmla="*/ 2147483647 h 284"/>
                  <a:gd name="T4" fmla="*/ 2147483647 w 274"/>
                  <a:gd name="T5" fmla="*/ 2147483647 h 284"/>
                  <a:gd name="T6" fmla="*/ 2147483647 w 274"/>
                  <a:gd name="T7" fmla="*/ 2147483647 h 284"/>
                  <a:gd name="T8" fmla="*/ 2147483647 w 274"/>
                  <a:gd name="T9" fmla="*/ 2147483647 h 284"/>
                  <a:gd name="T10" fmla="*/ 2147483647 w 274"/>
                  <a:gd name="T11" fmla="*/ 2147483647 h 284"/>
                  <a:gd name="T12" fmla="*/ 2147483647 w 274"/>
                  <a:gd name="T13" fmla="*/ 2147483647 h 284"/>
                  <a:gd name="T14" fmla="*/ 2147483647 w 274"/>
                  <a:gd name="T15" fmla="*/ 2147483647 h 284"/>
                  <a:gd name="T16" fmla="*/ 2147483647 w 274"/>
                  <a:gd name="T17" fmla="*/ 2147483647 h 284"/>
                  <a:gd name="T18" fmla="*/ 2147483647 w 274"/>
                  <a:gd name="T19" fmla="*/ 2147483647 h 284"/>
                  <a:gd name="T20" fmla="*/ 2147483647 w 274"/>
                  <a:gd name="T21" fmla="*/ 2147483647 h 284"/>
                  <a:gd name="T22" fmla="*/ 2147483647 w 274"/>
                  <a:gd name="T23" fmla="*/ 2147483647 h 2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4"/>
                  <a:gd name="T37" fmla="*/ 0 h 284"/>
                  <a:gd name="T38" fmla="*/ 274 w 274"/>
                  <a:gd name="T39" fmla="*/ 284 h 28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w="9525">
                <a:noFill/>
                <a:round/>
              </a:ln>
            </p:spPr>
            <p:txBody>
              <a:bodyPr/>
              <a:lstStyle/>
              <a:p>
                <a:endParaRPr lang="zh-CN" altLang="en-US"/>
              </a:p>
            </p:txBody>
          </p:sp>
        </p:grpSp>
        <p:sp>
          <p:nvSpPr>
            <p:cNvPr id="204822" name="TextBox 74"/>
            <p:cNvSpPr txBox="1">
              <a:spLocks noChangeArrowheads="1"/>
            </p:cNvSpPr>
            <p:nvPr/>
          </p:nvSpPr>
          <p:spPr bwMode="auto">
            <a:xfrm>
              <a:off x="1957076" y="2259796"/>
              <a:ext cx="3883663" cy="1081920"/>
            </a:xfrm>
            <a:prstGeom prst="rect">
              <a:avLst/>
            </a:prstGeom>
            <a:noFill/>
            <a:ln w="9525">
              <a:noFill/>
              <a:miter lim="800000"/>
            </a:ln>
          </p:spPr>
          <p:txBody>
            <a:bodyPr>
              <a:spAutoFit/>
            </a:bodyPr>
            <a:lstStyle/>
            <a:p>
              <a:pPr>
                <a:lnSpc>
                  <a:spcPct val="120000"/>
                </a:lnSpc>
              </a:pPr>
              <a:r>
                <a:rPr lang="zh-CN" altLang="en-US"/>
                <a:t>指</a:t>
              </a:r>
              <a:r>
                <a:rPr lang="zh-CN" altLang="en-US" b="1" u="sng"/>
                <a:t>个人</a:t>
              </a:r>
              <a:r>
                <a:rPr lang="zh-CN" altLang="en-US"/>
                <a:t>提供专利权、商标权、著作权、非专利技术以及其他特许权的</a:t>
              </a:r>
              <a:r>
                <a:rPr lang="zh-CN" altLang="en-US" b="1" u="sng"/>
                <a:t>使用权</a:t>
              </a:r>
              <a:r>
                <a:rPr lang="zh-CN" altLang="en-US"/>
                <a:t>取得的所得。</a:t>
              </a:r>
              <a:endParaRPr lang="en-US"/>
            </a:p>
          </p:txBody>
        </p:sp>
        <p:sp>
          <p:nvSpPr>
            <p:cNvPr id="204823" name="TextBox 75"/>
            <p:cNvSpPr txBox="1">
              <a:spLocks noChangeArrowheads="1"/>
            </p:cNvSpPr>
            <p:nvPr/>
          </p:nvSpPr>
          <p:spPr bwMode="auto">
            <a:xfrm>
              <a:off x="1874547" y="1894925"/>
              <a:ext cx="3034557" cy="458468"/>
            </a:xfrm>
            <a:prstGeom prst="rect">
              <a:avLst/>
            </a:prstGeom>
            <a:noFill/>
            <a:ln w="9525">
              <a:noFill/>
              <a:miter lim="800000"/>
            </a:ln>
          </p:spPr>
          <p:txBody>
            <a:bodyPr lIns="182843" tIns="91422" rIns="182843" bIns="91422">
              <a:spAutoFit/>
            </a:bodyPr>
            <a:lstStyle/>
            <a:p>
              <a:r>
                <a:rPr lang="zh-CN" altLang="en-US" b="1">
                  <a:solidFill>
                    <a:srgbClr val="6BDBCF"/>
                  </a:solidFill>
                  <a:latin typeface="微软雅黑" panose="020B0503020204020204" pitchFamily="34" charset="-122"/>
                  <a:ea typeface="微软雅黑" panose="020B0503020204020204" pitchFamily="34" charset="-122"/>
                  <a:cs typeface="Lato Regular"/>
                </a:rPr>
                <a:t>（</a:t>
              </a:r>
              <a:r>
                <a:rPr lang="en-US" altLang="zh-CN" b="1">
                  <a:solidFill>
                    <a:srgbClr val="6BDBCF"/>
                  </a:solidFill>
                  <a:latin typeface="微软雅黑" panose="020B0503020204020204" pitchFamily="34" charset="-122"/>
                  <a:ea typeface="微软雅黑" panose="020B0503020204020204" pitchFamily="34" charset="-122"/>
                  <a:cs typeface="Lato Regular"/>
                </a:rPr>
                <a:t>4</a:t>
              </a:r>
              <a:r>
                <a:rPr lang="zh-CN" altLang="en-US" b="1">
                  <a:solidFill>
                    <a:srgbClr val="6BDBCF"/>
                  </a:solidFill>
                  <a:latin typeface="微软雅黑" panose="020B0503020204020204" pitchFamily="34" charset="-122"/>
                  <a:ea typeface="微软雅黑" panose="020B0503020204020204" pitchFamily="34" charset="-122"/>
                  <a:cs typeface="Lato Regular"/>
                </a:rPr>
                <a:t>）特许权使用费</a:t>
              </a:r>
              <a:endParaRPr lang="en-US" altLang="zh-CN" b="1">
                <a:solidFill>
                  <a:srgbClr val="6BDBCF"/>
                </a:solidFill>
                <a:latin typeface="微软雅黑" panose="020B0503020204020204" pitchFamily="34" charset="-122"/>
                <a:ea typeface="微软雅黑" panose="020B0503020204020204" pitchFamily="34" charset="-122"/>
                <a:cs typeface="Lato Regular"/>
              </a:endParaRPr>
            </a:p>
          </p:txBody>
        </p:sp>
      </p:grpSp>
      <p:grpSp>
        <p:nvGrpSpPr>
          <p:cNvPr id="204807" name="Group 55"/>
          <p:cNvGrpSpPr/>
          <p:nvPr/>
        </p:nvGrpSpPr>
        <p:grpSpPr bwMode="auto">
          <a:xfrm>
            <a:off x="3236913" y="119063"/>
            <a:ext cx="4359275" cy="777875"/>
            <a:chOff x="2389" y="75"/>
            <a:chExt cx="1722" cy="490"/>
          </a:xfrm>
        </p:grpSpPr>
        <p:grpSp>
          <p:nvGrpSpPr>
            <p:cNvPr id="36" name="组合 35"/>
            <p:cNvGrpSpPr/>
            <p:nvPr/>
          </p:nvGrpSpPr>
          <p:grpSpPr>
            <a:xfrm>
              <a:off x="2389" y="75"/>
              <a:ext cx="1722" cy="357"/>
              <a:chOff x="1884464" y="2224761"/>
              <a:chExt cx="1623874" cy="1623874"/>
            </a:xfrm>
            <a:solidFill>
              <a:srgbClr val="6BDBCF"/>
            </a:solidFill>
          </p:grpSpPr>
          <p:sp>
            <p:nvSpPr>
              <p:cNvPr id="2" name="Rectángulo redondeado 38"/>
              <p:cNvSpPr/>
              <p:nvPr/>
            </p:nvSpPr>
            <p:spPr>
              <a:xfrm>
                <a:off x="1884464" y="2224761"/>
                <a:ext cx="1623874" cy="162387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38"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04820" name="Text Box 57"/>
            <p:cNvSpPr txBox="1">
              <a:spLocks noChangeArrowheads="1"/>
            </p:cNvSpPr>
            <p:nvPr/>
          </p:nvSpPr>
          <p:spPr bwMode="auto">
            <a:xfrm>
              <a:off x="2615" y="119"/>
              <a:ext cx="1270" cy="446"/>
            </a:xfrm>
            <a:prstGeom prst="rect">
              <a:avLst/>
            </a:prstGeom>
            <a:noFill/>
            <a:ln w="9525">
              <a:noFill/>
              <a:miter lim="800000"/>
            </a:ln>
          </p:spPr>
          <p:txBody>
            <a:bodyPr>
              <a:spAutoFit/>
            </a:bodyPr>
            <a:lstStyle/>
            <a:p>
              <a:pPr>
                <a:spcBef>
                  <a:spcPct val="50000"/>
                </a:spcBef>
              </a:pPr>
              <a:r>
                <a:rPr lang="zh-CN" altLang="en-US" sz="2000" b="1"/>
                <a:t>二、个人所得税征税范围</a:t>
              </a:r>
            </a:p>
          </p:txBody>
        </p:sp>
      </p:grpSp>
      <p:sp>
        <p:nvSpPr>
          <p:cNvPr id="247866" name="AutoShape 58"/>
          <p:cNvSpPr>
            <a:spLocks noChangeArrowheads="1"/>
          </p:cNvSpPr>
          <p:nvPr/>
        </p:nvSpPr>
        <p:spPr bwMode="auto">
          <a:xfrm>
            <a:off x="550863" y="1268413"/>
            <a:ext cx="1368425" cy="936625"/>
          </a:xfrm>
          <a:prstGeom prst="roundRect">
            <a:avLst>
              <a:gd name="adj" fmla="val 16667"/>
            </a:avLst>
          </a:prstGeom>
          <a:solidFill>
            <a:srgbClr val="CCFFCC"/>
          </a:solidFill>
          <a:ln w="9525">
            <a:solidFill>
              <a:schemeClr val="tx1"/>
            </a:solidFill>
            <a:round/>
          </a:ln>
        </p:spPr>
        <p:txBody>
          <a:bodyPr wrap="none" anchor="ctr"/>
          <a:lstStyle/>
          <a:p>
            <a:pPr algn="ctr"/>
            <a:r>
              <a:rPr lang="zh-CN" altLang="en-US"/>
              <a:t>居民纳税人</a:t>
            </a:r>
          </a:p>
        </p:txBody>
      </p:sp>
      <p:sp>
        <p:nvSpPr>
          <p:cNvPr id="247867" name="AutoShape 59"/>
          <p:cNvSpPr>
            <a:spLocks noChangeArrowheads="1"/>
          </p:cNvSpPr>
          <p:nvPr/>
        </p:nvSpPr>
        <p:spPr bwMode="auto">
          <a:xfrm rot="-928385">
            <a:off x="2062163" y="1268413"/>
            <a:ext cx="1079500" cy="287337"/>
          </a:xfrm>
          <a:prstGeom prst="rightArrow">
            <a:avLst>
              <a:gd name="adj1" fmla="val 50000"/>
              <a:gd name="adj2" fmla="val 93923"/>
            </a:avLst>
          </a:prstGeom>
          <a:solidFill>
            <a:schemeClr val="accent1"/>
          </a:solidFill>
          <a:ln w="9525">
            <a:solidFill>
              <a:schemeClr val="tx1"/>
            </a:solidFill>
            <a:miter lim="800000"/>
          </a:ln>
        </p:spPr>
        <p:txBody>
          <a:bodyPr wrap="none" anchor="ctr"/>
          <a:lstStyle/>
          <a:p>
            <a:endParaRPr lang="zh-CN" altLang="en-US"/>
          </a:p>
        </p:txBody>
      </p:sp>
      <p:sp>
        <p:nvSpPr>
          <p:cNvPr id="247868" name="AutoShape 60"/>
          <p:cNvSpPr>
            <a:spLocks noChangeArrowheads="1"/>
          </p:cNvSpPr>
          <p:nvPr/>
        </p:nvSpPr>
        <p:spPr bwMode="auto">
          <a:xfrm rot="463531">
            <a:off x="2135188" y="1916113"/>
            <a:ext cx="1079500" cy="287337"/>
          </a:xfrm>
          <a:prstGeom prst="rightArrow">
            <a:avLst>
              <a:gd name="adj1" fmla="val 50000"/>
              <a:gd name="adj2" fmla="val 93923"/>
            </a:avLst>
          </a:prstGeom>
          <a:solidFill>
            <a:schemeClr val="accent1"/>
          </a:solidFill>
          <a:ln w="9525">
            <a:solidFill>
              <a:schemeClr val="tx1"/>
            </a:solidFill>
            <a:miter lim="800000"/>
          </a:ln>
        </p:spPr>
        <p:txBody>
          <a:bodyPr wrap="none" anchor="ctr"/>
          <a:lstStyle/>
          <a:p>
            <a:endParaRPr lang="zh-CN" altLang="en-US"/>
          </a:p>
        </p:txBody>
      </p:sp>
      <p:sp>
        <p:nvSpPr>
          <p:cNvPr id="247869" name="Rectangle 61"/>
          <p:cNvSpPr>
            <a:spLocks noChangeArrowheads="1"/>
          </p:cNvSpPr>
          <p:nvPr/>
        </p:nvSpPr>
        <p:spPr bwMode="auto">
          <a:xfrm>
            <a:off x="3286125" y="1052513"/>
            <a:ext cx="2520950" cy="431800"/>
          </a:xfrm>
          <a:prstGeom prst="rect">
            <a:avLst/>
          </a:prstGeom>
          <a:solidFill>
            <a:srgbClr val="CCFFCC"/>
          </a:solidFill>
          <a:ln w="9525">
            <a:solidFill>
              <a:schemeClr val="tx1"/>
            </a:solidFill>
            <a:miter lim="800000"/>
          </a:ln>
        </p:spPr>
        <p:txBody>
          <a:bodyPr wrap="none" anchor="ctr"/>
          <a:lstStyle/>
          <a:p>
            <a:pPr algn="ctr"/>
            <a:r>
              <a:rPr lang="zh-CN" altLang="en-US"/>
              <a:t>来源于境内的所得</a:t>
            </a:r>
          </a:p>
        </p:txBody>
      </p:sp>
      <p:sp>
        <p:nvSpPr>
          <p:cNvPr id="247870" name="Rectangle 62"/>
          <p:cNvSpPr>
            <a:spLocks noChangeArrowheads="1"/>
          </p:cNvSpPr>
          <p:nvPr/>
        </p:nvSpPr>
        <p:spPr bwMode="auto">
          <a:xfrm>
            <a:off x="3286125" y="1989138"/>
            <a:ext cx="2520950" cy="431800"/>
          </a:xfrm>
          <a:prstGeom prst="rect">
            <a:avLst/>
          </a:prstGeom>
          <a:solidFill>
            <a:srgbClr val="CCFFCC"/>
          </a:solidFill>
          <a:ln w="9525">
            <a:solidFill>
              <a:schemeClr val="tx1"/>
            </a:solidFill>
            <a:miter lim="800000"/>
          </a:ln>
        </p:spPr>
        <p:txBody>
          <a:bodyPr wrap="none" anchor="ctr"/>
          <a:lstStyle/>
          <a:p>
            <a:pPr algn="ctr"/>
            <a:r>
              <a:rPr lang="zh-CN" altLang="en-US"/>
              <a:t>来源于境外的所得</a:t>
            </a:r>
          </a:p>
        </p:txBody>
      </p:sp>
      <p:sp>
        <p:nvSpPr>
          <p:cNvPr id="247871" name="AutoShape 63"/>
          <p:cNvSpPr>
            <a:spLocks noChangeArrowheads="1"/>
          </p:cNvSpPr>
          <p:nvPr/>
        </p:nvSpPr>
        <p:spPr bwMode="auto">
          <a:xfrm rot="-9948382">
            <a:off x="5951538" y="1268413"/>
            <a:ext cx="1079500" cy="287337"/>
          </a:xfrm>
          <a:prstGeom prst="rightArrow">
            <a:avLst>
              <a:gd name="adj1" fmla="val 50000"/>
              <a:gd name="adj2" fmla="val 93923"/>
            </a:avLst>
          </a:prstGeom>
          <a:solidFill>
            <a:schemeClr val="accent1"/>
          </a:solidFill>
          <a:ln w="9525">
            <a:solidFill>
              <a:schemeClr val="tx1"/>
            </a:solidFill>
            <a:miter lim="800000"/>
          </a:ln>
        </p:spPr>
        <p:txBody>
          <a:bodyPr wrap="none" anchor="ctr"/>
          <a:lstStyle/>
          <a:p>
            <a:endParaRPr lang="zh-CN" altLang="en-US"/>
          </a:p>
        </p:txBody>
      </p:sp>
      <p:sp>
        <p:nvSpPr>
          <p:cNvPr id="247872" name="AutoShape 64"/>
          <p:cNvSpPr>
            <a:spLocks noChangeArrowheads="1"/>
          </p:cNvSpPr>
          <p:nvPr/>
        </p:nvSpPr>
        <p:spPr bwMode="auto">
          <a:xfrm>
            <a:off x="7391400" y="1268413"/>
            <a:ext cx="1368425" cy="936625"/>
          </a:xfrm>
          <a:prstGeom prst="roundRect">
            <a:avLst>
              <a:gd name="adj" fmla="val 16667"/>
            </a:avLst>
          </a:prstGeom>
          <a:solidFill>
            <a:srgbClr val="CCFFCC"/>
          </a:solidFill>
          <a:ln w="9525">
            <a:solidFill>
              <a:schemeClr val="tx1"/>
            </a:solidFill>
            <a:round/>
          </a:ln>
        </p:spPr>
        <p:txBody>
          <a:bodyPr wrap="none" anchor="ctr"/>
          <a:lstStyle/>
          <a:p>
            <a:pPr algn="ctr"/>
            <a:r>
              <a:rPr lang="zh-CN" altLang="en-US"/>
              <a:t>非居民</a:t>
            </a:r>
          </a:p>
          <a:p>
            <a:pPr algn="ctr"/>
            <a:r>
              <a:rPr lang="zh-CN" altLang="en-US"/>
              <a:t>纳税人</a:t>
            </a:r>
          </a:p>
        </p:txBody>
      </p:sp>
      <p:grpSp>
        <p:nvGrpSpPr>
          <p:cNvPr id="247877" name="Group 69"/>
          <p:cNvGrpSpPr/>
          <p:nvPr/>
        </p:nvGrpSpPr>
        <p:grpSpPr bwMode="auto">
          <a:xfrm>
            <a:off x="11207750" y="1484313"/>
            <a:ext cx="719138" cy="4248150"/>
            <a:chOff x="6924" y="1389"/>
            <a:chExt cx="453" cy="2676"/>
          </a:xfrm>
        </p:grpSpPr>
        <p:sp>
          <p:nvSpPr>
            <p:cNvPr id="204817" name="AutoShape 67"/>
            <p:cNvSpPr>
              <a:spLocks noChangeArrowheads="1"/>
            </p:cNvSpPr>
            <p:nvPr/>
          </p:nvSpPr>
          <p:spPr bwMode="auto">
            <a:xfrm>
              <a:off x="6924" y="1389"/>
              <a:ext cx="453" cy="2676"/>
            </a:xfrm>
            <a:prstGeom prst="roundRect">
              <a:avLst>
                <a:gd name="adj" fmla="val 16667"/>
              </a:avLst>
            </a:prstGeom>
            <a:solidFill>
              <a:srgbClr val="CCFFFF"/>
            </a:solidFill>
            <a:ln w="9525">
              <a:solidFill>
                <a:schemeClr val="tx1"/>
              </a:solidFill>
              <a:round/>
            </a:ln>
          </p:spPr>
          <p:txBody>
            <a:bodyPr wrap="none" anchor="ctr"/>
            <a:lstStyle/>
            <a:p>
              <a:pPr algn="ctr"/>
              <a:endParaRPr lang="zh-CN" altLang="en-US"/>
            </a:p>
          </p:txBody>
        </p:sp>
        <p:sp>
          <p:nvSpPr>
            <p:cNvPr id="204818" name="Text Box 68"/>
            <p:cNvSpPr txBox="1">
              <a:spLocks noChangeArrowheads="1"/>
            </p:cNvSpPr>
            <p:nvPr/>
          </p:nvSpPr>
          <p:spPr bwMode="auto">
            <a:xfrm>
              <a:off x="6969" y="1525"/>
              <a:ext cx="308" cy="2450"/>
            </a:xfrm>
            <a:prstGeom prst="rect">
              <a:avLst/>
            </a:prstGeom>
            <a:noFill/>
            <a:ln w="9525">
              <a:noFill/>
              <a:miter lim="800000"/>
            </a:ln>
          </p:spPr>
          <p:txBody>
            <a:bodyPr vert="eaVert">
              <a:spAutoFit/>
            </a:bodyPr>
            <a:lstStyle/>
            <a:p>
              <a:pPr>
                <a:spcBef>
                  <a:spcPct val="50000"/>
                </a:spcBef>
              </a:pPr>
              <a:r>
                <a:rPr lang="zh-CN" altLang="en-US" sz="2000" b="1">
                  <a:solidFill>
                    <a:srgbClr val="FF0000"/>
                  </a:solidFill>
                  <a:ea typeface="黑体" panose="02010609060101010101" charset="-122"/>
                </a:rPr>
                <a:t>纳入综合所得，按年度合并计征</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47866"/>
                                        </p:tgtEl>
                                        <p:attrNameLst>
                                          <p:attrName>style.visibility</p:attrName>
                                        </p:attrNameLst>
                                      </p:cBhvr>
                                      <p:to>
                                        <p:strVal val="visible"/>
                                      </p:to>
                                    </p:set>
                                    <p:animEffect transition="in" filter="box(in)">
                                      <p:cBhvr>
                                        <p:cTn id="7" dur="500"/>
                                        <p:tgtEl>
                                          <p:spTgt spid="24786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47867"/>
                                        </p:tgtEl>
                                        <p:attrNameLst>
                                          <p:attrName>style.visibility</p:attrName>
                                        </p:attrNameLst>
                                      </p:cBhvr>
                                      <p:to>
                                        <p:strVal val="visible"/>
                                      </p:to>
                                    </p:set>
                                    <p:animEffect transition="in" filter="blinds(horizontal)">
                                      <p:cBhvr>
                                        <p:cTn id="12" dur="500"/>
                                        <p:tgtEl>
                                          <p:spTgt spid="247867"/>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47868"/>
                                        </p:tgtEl>
                                        <p:attrNameLst>
                                          <p:attrName>style.visibility</p:attrName>
                                        </p:attrNameLst>
                                      </p:cBhvr>
                                      <p:to>
                                        <p:strVal val="visible"/>
                                      </p:to>
                                    </p:set>
                                    <p:animEffect transition="in" filter="blinds(horizontal)">
                                      <p:cBhvr>
                                        <p:cTn id="15" dur="500"/>
                                        <p:tgtEl>
                                          <p:spTgt spid="247868"/>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247869"/>
                                        </p:tgtEl>
                                        <p:attrNameLst>
                                          <p:attrName>style.visibility</p:attrName>
                                        </p:attrNameLst>
                                      </p:cBhvr>
                                      <p:to>
                                        <p:strVal val="visible"/>
                                      </p:to>
                                    </p:set>
                                    <p:animEffect transition="in" filter="box(in)">
                                      <p:cBhvr>
                                        <p:cTn id="20" dur="500"/>
                                        <p:tgtEl>
                                          <p:spTgt spid="247869"/>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247870"/>
                                        </p:tgtEl>
                                        <p:attrNameLst>
                                          <p:attrName>style.visibility</p:attrName>
                                        </p:attrNameLst>
                                      </p:cBhvr>
                                      <p:to>
                                        <p:strVal val="visible"/>
                                      </p:to>
                                    </p:set>
                                    <p:animEffect transition="in" filter="box(in)">
                                      <p:cBhvr>
                                        <p:cTn id="23" dur="500"/>
                                        <p:tgtEl>
                                          <p:spTgt spid="247870"/>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47872"/>
                                        </p:tgtEl>
                                        <p:attrNameLst>
                                          <p:attrName>style.visibility</p:attrName>
                                        </p:attrNameLst>
                                      </p:cBhvr>
                                      <p:to>
                                        <p:strVal val="visible"/>
                                      </p:to>
                                    </p:set>
                                    <p:animEffect transition="in" filter="blinds(horizontal)">
                                      <p:cBhvr>
                                        <p:cTn id="28" dur="500"/>
                                        <p:tgtEl>
                                          <p:spTgt spid="247872"/>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247871"/>
                                        </p:tgtEl>
                                        <p:attrNameLst>
                                          <p:attrName>style.visibility</p:attrName>
                                        </p:attrNameLst>
                                      </p:cBhvr>
                                      <p:to>
                                        <p:strVal val="visible"/>
                                      </p:to>
                                    </p:set>
                                    <p:animEffect transition="in" filter="box(in)">
                                      <p:cBhvr>
                                        <p:cTn id="33" dur="500"/>
                                        <p:tgtEl>
                                          <p:spTgt spid="247871"/>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37"/>
                                        </p:tgtEl>
                                        <p:attrNameLst>
                                          <p:attrName>style.visibility</p:attrName>
                                        </p:attrNameLst>
                                      </p:cBhvr>
                                      <p:to>
                                        <p:strVal val="visible"/>
                                      </p:to>
                                    </p:set>
                                    <p:animEffect transition="in" filter="blinds(horizontal)">
                                      <p:cBhvr>
                                        <p:cTn id="38" dur="500"/>
                                        <p:tgtEl>
                                          <p:spTgt spid="37"/>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49"/>
                                        </p:tgtEl>
                                        <p:attrNameLst>
                                          <p:attrName>style.visibility</p:attrName>
                                        </p:attrNameLst>
                                      </p:cBhvr>
                                      <p:to>
                                        <p:strVal val="visible"/>
                                      </p:to>
                                    </p:set>
                                    <p:animEffect transition="in" filter="blinds(horizontal)">
                                      <p:cBhvr>
                                        <p:cTn id="43" dur="500"/>
                                        <p:tgtEl>
                                          <p:spTgt spid="49"/>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61"/>
                                        </p:tgtEl>
                                        <p:attrNameLst>
                                          <p:attrName>style.visibility</p:attrName>
                                        </p:attrNameLst>
                                      </p:cBhvr>
                                      <p:to>
                                        <p:strVal val="visible"/>
                                      </p:to>
                                    </p:set>
                                    <p:animEffect transition="in" filter="blinds(horizontal)">
                                      <p:cBhvr>
                                        <p:cTn id="48" dur="500"/>
                                        <p:tgtEl>
                                          <p:spTgt spid="61"/>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nodeType="clickEffect">
                                  <p:stCondLst>
                                    <p:cond delay="0"/>
                                  </p:stCondLst>
                                  <p:childTnLst>
                                    <p:set>
                                      <p:cBhvr>
                                        <p:cTn id="52" dur="1" fill="hold">
                                          <p:stCondLst>
                                            <p:cond delay="0"/>
                                          </p:stCondLst>
                                        </p:cTn>
                                        <p:tgtEl>
                                          <p:spTgt spid="73"/>
                                        </p:tgtEl>
                                        <p:attrNameLst>
                                          <p:attrName>style.visibility</p:attrName>
                                        </p:attrNameLst>
                                      </p:cBhvr>
                                      <p:to>
                                        <p:strVal val="visible"/>
                                      </p:to>
                                    </p:set>
                                    <p:animEffect transition="in" filter="blinds(horizontal)">
                                      <p:cBhvr>
                                        <p:cTn id="53" dur="500"/>
                                        <p:tgtEl>
                                          <p:spTgt spid="73"/>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247877"/>
                                        </p:tgtEl>
                                        <p:attrNameLst>
                                          <p:attrName>style.visibility</p:attrName>
                                        </p:attrNameLst>
                                      </p:cBhvr>
                                      <p:to>
                                        <p:strVal val="visible"/>
                                      </p:to>
                                    </p:set>
                                    <p:animEffect transition="in" filter="blinds(horizontal)">
                                      <p:cBhvr>
                                        <p:cTn id="58" dur="500"/>
                                        <p:tgtEl>
                                          <p:spTgt spid="2478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66" grpId="0" animBg="1"/>
      <p:bldP spid="247867" grpId="0" animBg="1"/>
      <p:bldP spid="247868" grpId="0" animBg="1"/>
      <p:bldP spid="247869" grpId="0" animBg="1"/>
      <p:bldP spid="247870" grpId="0" animBg="1"/>
      <p:bldP spid="247871" grpId="0" animBg="1"/>
      <p:bldP spid="24787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6849" name="组合 3"/>
          <p:cNvGrpSpPr/>
          <p:nvPr/>
        </p:nvGrpSpPr>
        <p:grpSpPr bwMode="auto">
          <a:xfrm>
            <a:off x="-28575" y="-26988"/>
            <a:ext cx="12218988" cy="1022351"/>
            <a:chOff x="-28575" y="3703045"/>
            <a:chExt cx="12316469" cy="1022099"/>
          </a:xfrm>
        </p:grpSpPr>
        <p:sp>
          <p:nvSpPr>
            <p:cNvPr id="5" name="矩形 4"/>
            <p:cNvSpPr/>
            <p:nvPr/>
          </p:nvSpPr>
          <p:spPr>
            <a:xfrm>
              <a:off x="5061550" y="4096649"/>
              <a:ext cx="7226344" cy="628495"/>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2"/>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06850"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4" name="组合 36"/>
          <p:cNvGrpSpPr/>
          <p:nvPr/>
        </p:nvGrpSpPr>
        <p:grpSpPr bwMode="auto">
          <a:xfrm>
            <a:off x="406400" y="2492375"/>
            <a:ext cx="4500563" cy="4111625"/>
            <a:chOff x="1361910" y="1894925"/>
            <a:chExt cx="4501815" cy="4475651"/>
          </a:xfrm>
        </p:grpSpPr>
        <p:grpSp>
          <p:nvGrpSpPr>
            <p:cNvPr id="206873" name="Group 332"/>
            <p:cNvGrpSpPr>
              <a:grpSpLocks noChangeAspect="1"/>
            </p:cNvGrpSpPr>
            <p:nvPr/>
          </p:nvGrpSpPr>
          <p:grpSpPr bwMode="auto">
            <a:xfrm>
              <a:off x="1361910" y="2154848"/>
              <a:ext cx="540000" cy="540000"/>
              <a:chOff x="4643438" y="2786064"/>
              <a:chExt cx="288476" cy="288476"/>
            </a:xfrm>
          </p:grpSpPr>
          <p:sp>
            <p:nvSpPr>
              <p:cNvPr id="41" name="Oval 59"/>
              <p:cNvSpPr/>
              <p:nvPr/>
            </p:nvSpPr>
            <p:spPr>
              <a:xfrm>
                <a:off x="4643438" y="2785682"/>
                <a:ext cx="288423" cy="288946"/>
              </a:xfrm>
              <a:prstGeom prst="ellipse">
                <a:avLst/>
              </a:prstGeom>
              <a:solidFill>
                <a:srgbClr val="6BDBCF"/>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n-US" sz="1400">
                  <a:solidFill>
                    <a:prstClr val="white"/>
                  </a:solidFill>
                  <a:latin typeface="Agency FB" panose="020B0503020202020204" pitchFamily="34" charset="0"/>
                </a:endParaRPr>
              </a:p>
            </p:txBody>
          </p:sp>
          <p:sp>
            <p:nvSpPr>
              <p:cNvPr id="206877" name="Freeform 26"/>
              <p:cNvSpPr/>
              <p:nvPr/>
            </p:nvSpPr>
            <p:spPr bwMode="auto">
              <a:xfrm>
                <a:off x="4735506" y="2871746"/>
                <a:ext cx="114518" cy="118766"/>
              </a:xfrm>
              <a:custGeom>
                <a:avLst/>
                <a:gdLst>
                  <a:gd name="T0" fmla="*/ 2147483647 w 274"/>
                  <a:gd name="T1" fmla="*/ 2147483647 h 284"/>
                  <a:gd name="T2" fmla="*/ 2147483647 w 274"/>
                  <a:gd name="T3" fmla="*/ 2147483647 h 284"/>
                  <a:gd name="T4" fmla="*/ 2147483647 w 274"/>
                  <a:gd name="T5" fmla="*/ 2147483647 h 284"/>
                  <a:gd name="T6" fmla="*/ 2147483647 w 274"/>
                  <a:gd name="T7" fmla="*/ 2147483647 h 284"/>
                  <a:gd name="T8" fmla="*/ 2147483647 w 274"/>
                  <a:gd name="T9" fmla="*/ 2147483647 h 284"/>
                  <a:gd name="T10" fmla="*/ 2147483647 w 274"/>
                  <a:gd name="T11" fmla="*/ 2147483647 h 284"/>
                  <a:gd name="T12" fmla="*/ 2147483647 w 274"/>
                  <a:gd name="T13" fmla="*/ 2147483647 h 284"/>
                  <a:gd name="T14" fmla="*/ 2147483647 w 274"/>
                  <a:gd name="T15" fmla="*/ 2147483647 h 284"/>
                  <a:gd name="T16" fmla="*/ 2147483647 w 274"/>
                  <a:gd name="T17" fmla="*/ 2147483647 h 284"/>
                  <a:gd name="T18" fmla="*/ 2147483647 w 274"/>
                  <a:gd name="T19" fmla="*/ 2147483647 h 284"/>
                  <a:gd name="T20" fmla="*/ 2147483647 w 274"/>
                  <a:gd name="T21" fmla="*/ 2147483647 h 284"/>
                  <a:gd name="T22" fmla="*/ 2147483647 w 274"/>
                  <a:gd name="T23" fmla="*/ 2147483647 h 2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4"/>
                  <a:gd name="T37" fmla="*/ 0 h 284"/>
                  <a:gd name="T38" fmla="*/ 274 w 274"/>
                  <a:gd name="T39" fmla="*/ 284 h 28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w="9525">
                <a:noFill/>
                <a:round/>
              </a:ln>
            </p:spPr>
            <p:txBody>
              <a:bodyPr/>
              <a:lstStyle/>
              <a:p>
                <a:endParaRPr lang="zh-CN" altLang="en-US"/>
              </a:p>
            </p:txBody>
          </p:sp>
        </p:grpSp>
        <p:sp>
          <p:nvSpPr>
            <p:cNvPr id="208932" name="TextBox 38"/>
            <p:cNvSpPr txBox="1">
              <a:spLocks noChangeArrowheads="1"/>
            </p:cNvSpPr>
            <p:nvPr/>
          </p:nvSpPr>
          <p:spPr bwMode="auto">
            <a:xfrm>
              <a:off x="1978031" y="2292377"/>
              <a:ext cx="3885694" cy="4078199"/>
            </a:xfrm>
            <a:prstGeom prst="rect">
              <a:avLst/>
            </a:prstGeom>
            <a:noFill/>
            <a:ln w="9525">
              <a:noFill/>
              <a:miter lim="800000"/>
            </a:ln>
          </p:spPr>
          <p:txBody>
            <a:bodyPr>
              <a:spAutoFit/>
            </a:bodyPr>
            <a:lstStyle/>
            <a:p>
              <a:pPr>
                <a:lnSpc>
                  <a:spcPct val="120000"/>
                </a:lnSpc>
                <a:defRPr/>
              </a:pPr>
              <a:r>
                <a:rPr lang="en-US" altLang="zh-CN" b="1" u="dbl" dirty="0"/>
                <a:t>1.</a:t>
              </a:r>
              <a:r>
                <a:rPr lang="zh-CN" altLang="en-US" b="1" u="dbl" dirty="0"/>
                <a:t>个体工商户</a:t>
              </a:r>
              <a:r>
                <a:rPr lang="zh-CN" altLang="en-US" dirty="0"/>
                <a:t>从事生产、经营活动取得的所得，</a:t>
              </a:r>
              <a:r>
                <a:rPr lang="zh-CN" altLang="en-US" b="1" u="dbl" dirty="0"/>
                <a:t>个人独资企业</a:t>
              </a:r>
              <a:r>
                <a:rPr lang="zh-CN" altLang="en-US" b="1" u="dbl" dirty="0">
                  <a:solidFill>
                    <a:srgbClr val="FF0000"/>
                  </a:solidFill>
                </a:rPr>
                <a:t>投资人</a:t>
              </a:r>
              <a:r>
                <a:rPr lang="zh-CN" altLang="en-US" dirty="0"/>
                <a:t>、</a:t>
              </a:r>
              <a:r>
                <a:rPr lang="zh-CN" altLang="en-US" b="1" u="dbl" dirty="0"/>
                <a:t>合伙企业的</a:t>
              </a:r>
              <a:r>
                <a:rPr lang="zh-CN" altLang="en-US" b="1" u="dbl" dirty="0">
                  <a:solidFill>
                    <a:srgbClr val="FF0000"/>
                  </a:solidFill>
                </a:rPr>
                <a:t>个人合伙人</a:t>
              </a:r>
              <a:r>
                <a:rPr lang="zh-CN" altLang="en-US" dirty="0"/>
                <a:t>来源于境内注册的个人独资企业、合伙企业生产、经营的所得；</a:t>
              </a:r>
              <a:endParaRPr lang="en-US" altLang="zh-CN" dirty="0"/>
            </a:p>
            <a:p>
              <a:pPr>
                <a:lnSpc>
                  <a:spcPct val="120000"/>
                </a:lnSpc>
                <a:defRPr/>
              </a:pPr>
              <a:r>
                <a:rPr lang="en-US" altLang="zh-CN" dirty="0"/>
                <a:t>2.</a:t>
              </a:r>
              <a:r>
                <a:rPr lang="zh-CN" altLang="en-US" dirty="0"/>
                <a:t>个人依法从事办学、医疗、咨询以及其他</a:t>
              </a:r>
              <a:r>
                <a:rPr lang="zh-CN" altLang="en-US" b="1" u="dbl" dirty="0"/>
                <a:t>有偿服务</a:t>
              </a:r>
              <a:r>
                <a:rPr lang="zh-CN" altLang="en-US" dirty="0"/>
                <a:t>活动取得的所得；</a:t>
              </a:r>
              <a:r>
                <a:rPr lang="en-US" dirty="0"/>
                <a:t/>
              </a:r>
              <a:br>
                <a:rPr lang="en-US" dirty="0"/>
              </a:br>
              <a:r>
                <a:rPr lang="en-US" dirty="0"/>
                <a:t>3.</a:t>
              </a:r>
              <a:r>
                <a:rPr lang="zh-CN" altLang="en-US" dirty="0"/>
                <a:t>个人对企业、事业单位</a:t>
              </a:r>
              <a:r>
                <a:rPr lang="zh-CN" altLang="en-US" b="1" dirty="0"/>
                <a:t>承包</a:t>
              </a:r>
              <a:r>
                <a:rPr lang="zh-CN" altLang="en-US" dirty="0"/>
                <a:t>经营、</a:t>
              </a:r>
              <a:r>
                <a:rPr lang="zh-CN" altLang="en-US" b="1" dirty="0"/>
                <a:t>承租</a:t>
              </a:r>
              <a:r>
                <a:rPr lang="zh-CN" altLang="en-US" dirty="0"/>
                <a:t>经营以及转包、转租取得的所得；</a:t>
              </a:r>
              <a:r>
                <a:rPr lang="en-US" dirty="0"/>
                <a:t/>
              </a:r>
              <a:br>
                <a:rPr lang="en-US" dirty="0"/>
              </a:br>
              <a:r>
                <a:rPr lang="en-US" dirty="0"/>
                <a:t>4.</a:t>
              </a:r>
              <a:r>
                <a:rPr lang="zh-CN" altLang="en-US" dirty="0"/>
                <a:t>个人从事其他生产、经营活动取得的所得。</a:t>
              </a:r>
              <a:r>
                <a:rPr lang="en-US" dirty="0"/>
                <a:t/>
              </a:r>
              <a:br>
                <a:rPr lang="en-US" dirty="0"/>
              </a:br>
              <a:endParaRPr lang="zh-CN" altLang="en-US" dirty="0"/>
            </a:p>
          </p:txBody>
        </p:sp>
        <p:sp>
          <p:nvSpPr>
            <p:cNvPr id="206875" name="TextBox 39"/>
            <p:cNvSpPr txBox="1">
              <a:spLocks noChangeArrowheads="1"/>
            </p:cNvSpPr>
            <p:nvPr/>
          </p:nvSpPr>
          <p:spPr bwMode="auto">
            <a:xfrm>
              <a:off x="1874729" y="1894925"/>
              <a:ext cx="3035633" cy="458468"/>
            </a:xfrm>
            <a:prstGeom prst="rect">
              <a:avLst/>
            </a:prstGeom>
            <a:noFill/>
            <a:ln w="9525">
              <a:noFill/>
              <a:miter lim="800000"/>
            </a:ln>
          </p:spPr>
          <p:txBody>
            <a:bodyPr lIns="182843" tIns="91422" rIns="182843" bIns="91422">
              <a:spAutoFit/>
            </a:bodyPr>
            <a:lstStyle/>
            <a:p>
              <a:r>
                <a:rPr lang="zh-CN" altLang="en-US" b="1">
                  <a:solidFill>
                    <a:srgbClr val="6BDBCF"/>
                  </a:solidFill>
                  <a:latin typeface="微软雅黑" panose="020B0503020204020204" pitchFamily="34" charset="-122"/>
                  <a:ea typeface="微软雅黑" panose="020B0503020204020204" pitchFamily="34" charset="-122"/>
                  <a:cs typeface="Lato Regular"/>
                </a:rPr>
                <a:t>（</a:t>
              </a:r>
              <a:r>
                <a:rPr lang="en-US" altLang="zh-CN" b="1">
                  <a:solidFill>
                    <a:srgbClr val="6BDBCF"/>
                  </a:solidFill>
                  <a:latin typeface="微软雅黑" panose="020B0503020204020204" pitchFamily="34" charset="-122"/>
                  <a:ea typeface="微软雅黑" panose="020B0503020204020204" pitchFamily="34" charset="-122"/>
                  <a:cs typeface="Lato Regular"/>
                </a:rPr>
                <a:t>5</a:t>
              </a:r>
              <a:r>
                <a:rPr lang="zh-CN" altLang="en-US" b="1">
                  <a:solidFill>
                    <a:srgbClr val="6BDBCF"/>
                  </a:solidFill>
                  <a:latin typeface="微软雅黑" panose="020B0503020204020204" pitchFamily="34" charset="-122"/>
                  <a:ea typeface="微软雅黑" panose="020B0503020204020204" pitchFamily="34" charset="-122"/>
                  <a:cs typeface="Lato Regular"/>
                </a:rPr>
                <a:t>）经营所得</a:t>
              </a:r>
              <a:endParaRPr lang="en-US" altLang="zh-CN" b="1">
                <a:solidFill>
                  <a:srgbClr val="6BDBCF"/>
                </a:solidFill>
                <a:latin typeface="微软雅黑" panose="020B0503020204020204" pitchFamily="34" charset="-122"/>
                <a:ea typeface="微软雅黑" panose="020B0503020204020204" pitchFamily="34" charset="-122"/>
                <a:cs typeface="Lato Regular"/>
              </a:endParaRPr>
            </a:p>
          </p:txBody>
        </p:sp>
      </p:grpSp>
      <p:grpSp>
        <p:nvGrpSpPr>
          <p:cNvPr id="9" name="组合 48"/>
          <p:cNvGrpSpPr/>
          <p:nvPr/>
        </p:nvGrpSpPr>
        <p:grpSpPr bwMode="auto">
          <a:xfrm>
            <a:off x="6238875" y="2420938"/>
            <a:ext cx="4681538" cy="1787525"/>
            <a:chOff x="1361910" y="1894925"/>
            <a:chExt cx="4478829" cy="1788957"/>
          </a:xfrm>
        </p:grpSpPr>
        <p:grpSp>
          <p:nvGrpSpPr>
            <p:cNvPr id="206868" name="Group 332"/>
            <p:cNvGrpSpPr>
              <a:grpSpLocks noChangeAspect="1"/>
            </p:cNvGrpSpPr>
            <p:nvPr/>
          </p:nvGrpSpPr>
          <p:grpSpPr bwMode="auto">
            <a:xfrm>
              <a:off x="1361910" y="2154848"/>
              <a:ext cx="540000" cy="540000"/>
              <a:chOff x="4643438" y="2786064"/>
              <a:chExt cx="288476" cy="288476"/>
            </a:xfrm>
          </p:grpSpPr>
          <p:sp>
            <p:nvSpPr>
              <p:cNvPr id="53" name="Oval 59"/>
              <p:cNvSpPr/>
              <p:nvPr/>
            </p:nvSpPr>
            <p:spPr>
              <a:xfrm>
                <a:off x="4643438" y="2786403"/>
                <a:ext cx="288839" cy="287724"/>
              </a:xfrm>
              <a:prstGeom prst="ellipse">
                <a:avLst/>
              </a:prstGeom>
              <a:solidFill>
                <a:srgbClr val="6BDBCF"/>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n-US" sz="1400">
                  <a:solidFill>
                    <a:prstClr val="white"/>
                  </a:solidFill>
                  <a:latin typeface="Agency FB" panose="020B0503020202020204" pitchFamily="34" charset="0"/>
                </a:endParaRPr>
              </a:p>
            </p:txBody>
          </p:sp>
          <p:sp>
            <p:nvSpPr>
              <p:cNvPr id="206872" name="Freeform 26"/>
              <p:cNvSpPr/>
              <p:nvPr/>
            </p:nvSpPr>
            <p:spPr bwMode="auto">
              <a:xfrm>
                <a:off x="4735506" y="2871746"/>
                <a:ext cx="114518" cy="118766"/>
              </a:xfrm>
              <a:custGeom>
                <a:avLst/>
                <a:gdLst>
                  <a:gd name="T0" fmla="*/ 2147483647 w 274"/>
                  <a:gd name="T1" fmla="*/ 2147483647 h 284"/>
                  <a:gd name="T2" fmla="*/ 2147483647 w 274"/>
                  <a:gd name="T3" fmla="*/ 2147483647 h 284"/>
                  <a:gd name="T4" fmla="*/ 2147483647 w 274"/>
                  <a:gd name="T5" fmla="*/ 2147483647 h 284"/>
                  <a:gd name="T6" fmla="*/ 2147483647 w 274"/>
                  <a:gd name="T7" fmla="*/ 2147483647 h 284"/>
                  <a:gd name="T8" fmla="*/ 2147483647 w 274"/>
                  <a:gd name="T9" fmla="*/ 2147483647 h 284"/>
                  <a:gd name="T10" fmla="*/ 2147483647 w 274"/>
                  <a:gd name="T11" fmla="*/ 2147483647 h 284"/>
                  <a:gd name="T12" fmla="*/ 2147483647 w 274"/>
                  <a:gd name="T13" fmla="*/ 2147483647 h 284"/>
                  <a:gd name="T14" fmla="*/ 2147483647 w 274"/>
                  <a:gd name="T15" fmla="*/ 2147483647 h 284"/>
                  <a:gd name="T16" fmla="*/ 2147483647 w 274"/>
                  <a:gd name="T17" fmla="*/ 2147483647 h 284"/>
                  <a:gd name="T18" fmla="*/ 2147483647 w 274"/>
                  <a:gd name="T19" fmla="*/ 2147483647 h 284"/>
                  <a:gd name="T20" fmla="*/ 2147483647 w 274"/>
                  <a:gd name="T21" fmla="*/ 2147483647 h 284"/>
                  <a:gd name="T22" fmla="*/ 2147483647 w 274"/>
                  <a:gd name="T23" fmla="*/ 2147483647 h 2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4"/>
                  <a:gd name="T37" fmla="*/ 0 h 284"/>
                  <a:gd name="T38" fmla="*/ 274 w 274"/>
                  <a:gd name="T39" fmla="*/ 284 h 28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w="9525">
                <a:noFill/>
                <a:round/>
              </a:ln>
            </p:spPr>
            <p:txBody>
              <a:bodyPr/>
              <a:lstStyle/>
              <a:p>
                <a:endParaRPr lang="zh-CN" altLang="en-US"/>
              </a:p>
            </p:txBody>
          </p:sp>
        </p:grpSp>
        <p:sp>
          <p:nvSpPr>
            <p:cNvPr id="206869" name="TextBox 50"/>
            <p:cNvSpPr txBox="1">
              <a:spLocks noChangeArrowheads="1"/>
            </p:cNvSpPr>
            <p:nvPr/>
          </p:nvSpPr>
          <p:spPr bwMode="auto">
            <a:xfrm>
              <a:off x="1957265" y="2260439"/>
              <a:ext cx="3883474" cy="1423443"/>
            </a:xfrm>
            <a:prstGeom prst="rect">
              <a:avLst/>
            </a:prstGeom>
            <a:noFill/>
            <a:ln w="9525">
              <a:noFill/>
              <a:miter lim="800000"/>
            </a:ln>
          </p:spPr>
          <p:txBody>
            <a:bodyPr>
              <a:spAutoFit/>
            </a:bodyPr>
            <a:lstStyle/>
            <a:p>
              <a:pPr>
                <a:lnSpc>
                  <a:spcPct val="120000"/>
                </a:lnSpc>
              </a:pPr>
              <a:r>
                <a:rPr lang="zh-CN" altLang="en-US"/>
                <a:t>利息、股息、红利所得，是指个人拥有债权、股权等而取得的利息、股息、红利所得。</a:t>
              </a:r>
              <a:r>
                <a:rPr lang="en-US"/>
                <a:t/>
              </a:r>
              <a:br>
                <a:rPr lang="en-US"/>
              </a:br>
              <a:r>
                <a:rPr lang="en-US"/>
                <a:t> </a:t>
              </a:r>
              <a:r>
                <a:rPr lang="zh-CN" altLang="en-US"/>
                <a:t>（国债利息收入免税）</a:t>
              </a:r>
            </a:p>
          </p:txBody>
        </p:sp>
        <p:sp>
          <p:nvSpPr>
            <p:cNvPr id="206870" name="TextBox 51"/>
            <p:cNvSpPr txBox="1">
              <a:spLocks noChangeArrowheads="1"/>
            </p:cNvSpPr>
            <p:nvPr/>
          </p:nvSpPr>
          <p:spPr bwMode="auto">
            <a:xfrm>
              <a:off x="1874457" y="1894925"/>
              <a:ext cx="3587379" cy="462120"/>
            </a:xfrm>
            <a:prstGeom prst="rect">
              <a:avLst/>
            </a:prstGeom>
            <a:noFill/>
            <a:ln w="9525">
              <a:noFill/>
              <a:miter lim="800000"/>
            </a:ln>
          </p:spPr>
          <p:txBody>
            <a:bodyPr lIns="182843" tIns="91422" rIns="182843" bIns="91422">
              <a:spAutoFit/>
            </a:bodyPr>
            <a:lstStyle/>
            <a:p>
              <a:r>
                <a:rPr lang="zh-CN" altLang="en-US" b="1">
                  <a:solidFill>
                    <a:srgbClr val="6BDBCF"/>
                  </a:solidFill>
                  <a:latin typeface="微软雅黑" panose="020B0503020204020204" pitchFamily="34" charset="-122"/>
                  <a:ea typeface="微软雅黑" panose="020B0503020204020204" pitchFamily="34" charset="-122"/>
                  <a:cs typeface="Lato Regular"/>
                </a:rPr>
                <a:t>（</a:t>
              </a:r>
              <a:r>
                <a:rPr lang="en-US" altLang="zh-CN" b="1">
                  <a:solidFill>
                    <a:srgbClr val="6BDBCF"/>
                  </a:solidFill>
                  <a:latin typeface="微软雅黑" panose="020B0503020204020204" pitchFamily="34" charset="-122"/>
                  <a:ea typeface="微软雅黑" panose="020B0503020204020204" pitchFamily="34" charset="-122"/>
                  <a:cs typeface="Lato Regular"/>
                </a:rPr>
                <a:t>6</a:t>
              </a:r>
              <a:r>
                <a:rPr lang="zh-CN" altLang="en-US" b="1">
                  <a:solidFill>
                    <a:srgbClr val="6BDBCF"/>
                  </a:solidFill>
                  <a:latin typeface="微软雅黑" panose="020B0503020204020204" pitchFamily="34" charset="-122"/>
                  <a:ea typeface="微软雅黑" panose="020B0503020204020204" pitchFamily="34" charset="-122"/>
                  <a:cs typeface="Lato Regular"/>
                </a:rPr>
                <a:t>）利息、股息、红利所得</a:t>
              </a:r>
              <a:endParaRPr lang="en-US" altLang="zh-CN" b="1">
                <a:solidFill>
                  <a:srgbClr val="6BDBCF"/>
                </a:solidFill>
                <a:latin typeface="微软雅黑" panose="020B0503020204020204" pitchFamily="34" charset="-122"/>
                <a:ea typeface="微软雅黑" panose="020B0503020204020204" pitchFamily="34" charset="-122"/>
                <a:cs typeface="Lato Regular"/>
              </a:endParaRPr>
            </a:p>
          </p:txBody>
        </p:sp>
      </p:grpSp>
      <p:sp>
        <p:nvSpPr>
          <p:cNvPr id="247866" name="AutoShape 58"/>
          <p:cNvSpPr>
            <a:spLocks noChangeArrowheads="1"/>
          </p:cNvSpPr>
          <p:nvPr/>
        </p:nvSpPr>
        <p:spPr bwMode="auto">
          <a:xfrm>
            <a:off x="550863" y="1268413"/>
            <a:ext cx="1368425" cy="936625"/>
          </a:xfrm>
          <a:prstGeom prst="roundRect">
            <a:avLst>
              <a:gd name="adj" fmla="val 16667"/>
            </a:avLst>
          </a:prstGeom>
          <a:solidFill>
            <a:srgbClr val="CCFFCC"/>
          </a:solidFill>
          <a:ln w="9525">
            <a:solidFill>
              <a:schemeClr val="tx1"/>
            </a:solidFill>
            <a:round/>
          </a:ln>
        </p:spPr>
        <p:txBody>
          <a:bodyPr wrap="none" anchor="ctr"/>
          <a:lstStyle/>
          <a:p>
            <a:pPr algn="ctr"/>
            <a:r>
              <a:rPr lang="zh-CN" altLang="en-US"/>
              <a:t>居民纳税人</a:t>
            </a:r>
          </a:p>
        </p:txBody>
      </p:sp>
      <p:sp>
        <p:nvSpPr>
          <p:cNvPr id="247867" name="AutoShape 59"/>
          <p:cNvSpPr>
            <a:spLocks noChangeArrowheads="1"/>
          </p:cNvSpPr>
          <p:nvPr/>
        </p:nvSpPr>
        <p:spPr bwMode="auto">
          <a:xfrm rot="-928385">
            <a:off x="2062163" y="1268413"/>
            <a:ext cx="1079500" cy="287337"/>
          </a:xfrm>
          <a:prstGeom prst="rightArrow">
            <a:avLst>
              <a:gd name="adj1" fmla="val 50000"/>
              <a:gd name="adj2" fmla="val 93923"/>
            </a:avLst>
          </a:prstGeom>
          <a:solidFill>
            <a:schemeClr val="accent1"/>
          </a:solidFill>
          <a:ln w="9525">
            <a:solidFill>
              <a:schemeClr val="tx1"/>
            </a:solidFill>
            <a:miter lim="800000"/>
          </a:ln>
        </p:spPr>
        <p:txBody>
          <a:bodyPr wrap="none" anchor="ctr"/>
          <a:lstStyle/>
          <a:p>
            <a:endParaRPr lang="zh-CN" altLang="en-US"/>
          </a:p>
        </p:txBody>
      </p:sp>
      <p:sp>
        <p:nvSpPr>
          <p:cNvPr id="247868" name="AutoShape 60"/>
          <p:cNvSpPr>
            <a:spLocks noChangeArrowheads="1"/>
          </p:cNvSpPr>
          <p:nvPr/>
        </p:nvSpPr>
        <p:spPr bwMode="auto">
          <a:xfrm rot="463531">
            <a:off x="2135188" y="1916113"/>
            <a:ext cx="1079500" cy="287337"/>
          </a:xfrm>
          <a:prstGeom prst="rightArrow">
            <a:avLst>
              <a:gd name="adj1" fmla="val 50000"/>
              <a:gd name="adj2" fmla="val 93923"/>
            </a:avLst>
          </a:prstGeom>
          <a:solidFill>
            <a:schemeClr val="accent1"/>
          </a:solidFill>
          <a:ln w="9525">
            <a:solidFill>
              <a:schemeClr val="tx1"/>
            </a:solidFill>
            <a:miter lim="800000"/>
          </a:ln>
        </p:spPr>
        <p:txBody>
          <a:bodyPr wrap="none" anchor="ctr"/>
          <a:lstStyle/>
          <a:p>
            <a:endParaRPr lang="zh-CN" altLang="en-US"/>
          </a:p>
        </p:txBody>
      </p:sp>
      <p:sp>
        <p:nvSpPr>
          <p:cNvPr id="247869" name="Rectangle 61"/>
          <p:cNvSpPr>
            <a:spLocks noChangeArrowheads="1"/>
          </p:cNvSpPr>
          <p:nvPr/>
        </p:nvSpPr>
        <p:spPr bwMode="auto">
          <a:xfrm>
            <a:off x="3286125" y="1052513"/>
            <a:ext cx="2520950" cy="431800"/>
          </a:xfrm>
          <a:prstGeom prst="rect">
            <a:avLst/>
          </a:prstGeom>
          <a:solidFill>
            <a:srgbClr val="CCFFCC"/>
          </a:solidFill>
          <a:ln w="9525">
            <a:solidFill>
              <a:schemeClr val="tx1"/>
            </a:solidFill>
            <a:miter lim="800000"/>
          </a:ln>
        </p:spPr>
        <p:txBody>
          <a:bodyPr wrap="none" anchor="ctr"/>
          <a:lstStyle/>
          <a:p>
            <a:pPr algn="ctr"/>
            <a:r>
              <a:rPr lang="zh-CN" altLang="en-US"/>
              <a:t>来源于境内的所得</a:t>
            </a:r>
          </a:p>
        </p:txBody>
      </p:sp>
      <p:sp>
        <p:nvSpPr>
          <p:cNvPr id="247870" name="Rectangle 62"/>
          <p:cNvSpPr>
            <a:spLocks noChangeArrowheads="1"/>
          </p:cNvSpPr>
          <p:nvPr/>
        </p:nvSpPr>
        <p:spPr bwMode="auto">
          <a:xfrm>
            <a:off x="3286125" y="1989138"/>
            <a:ext cx="2520950" cy="431800"/>
          </a:xfrm>
          <a:prstGeom prst="rect">
            <a:avLst/>
          </a:prstGeom>
          <a:solidFill>
            <a:srgbClr val="CCFFCC"/>
          </a:solidFill>
          <a:ln w="9525">
            <a:solidFill>
              <a:schemeClr val="tx1"/>
            </a:solidFill>
            <a:miter lim="800000"/>
          </a:ln>
        </p:spPr>
        <p:txBody>
          <a:bodyPr wrap="none" anchor="ctr"/>
          <a:lstStyle/>
          <a:p>
            <a:pPr algn="ctr"/>
            <a:r>
              <a:rPr lang="zh-CN" altLang="en-US"/>
              <a:t>来源于境外的所得</a:t>
            </a:r>
          </a:p>
        </p:txBody>
      </p:sp>
      <p:sp>
        <p:nvSpPr>
          <p:cNvPr id="247871" name="AutoShape 63"/>
          <p:cNvSpPr>
            <a:spLocks noChangeArrowheads="1"/>
          </p:cNvSpPr>
          <p:nvPr/>
        </p:nvSpPr>
        <p:spPr bwMode="auto">
          <a:xfrm rot="-9948382">
            <a:off x="5951538" y="1268413"/>
            <a:ext cx="1079500" cy="287337"/>
          </a:xfrm>
          <a:prstGeom prst="rightArrow">
            <a:avLst>
              <a:gd name="adj1" fmla="val 50000"/>
              <a:gd name="adj2" fmla="val 93923"/>
            </a:avLst>
          </a:prstGeom>
          <a:solidFill>
            <a:schemeClr val="accent1"/>
          </a:solidFill>
          <a:ln w="9525">
            <a:solidFill>
              <a:schemeClr val="tx1"/>
            </a:solidFill>
            <a:miter lim="800000"/>
          </a:ln>
        </p:spPr>
        <p:txBody>
          <a:bodyPr wrap="none" anchor="ctr"/>
          <a:lstStyle/>
          <a:p>
            <a:endParaRPr lang="zh-CN" altLang="en-US"/>
          </a:p>
        </p:txBody>
      </p:sp>
      <p:sp>
        <p:nvSpPr>
          <p:cNvPr id="247872" name="AutoShape 64"/>
          <p:cNvSpPr>
            <a:spLocks noChangeArrowheads="1"/>
          </p:cNvSpPr>
          <p:nvPr/>
        </p:nvSpPr>
        <p:spPr bwMode="auto">
          <a:xfrm>
            <a:off x="7391400" y="1268413"/>
            <a:ext cx="1368425" cy="936625"/>
          </a:xfrm>
          <a:prstGeom prst="roundRect">
            <a:avLst>
              <a:gd name="adj" fmla="val 16667"/>
            </a:avLst>
          </a:prstGeom>
          <a:solidFill>
            <a:srgbClr val="CCFFCC"/>
          </a:solidFill>
          <a:ln w="9525">
            <a:solidFill>
              <a:schemeClr val="tx1"/>
            </a:solidFill>
            <a:round/>
          </a:ln>
        </p:spPr>
        <p:txBody>
          <a:bodyPr wrap="none" anchor="ctr"/>
          <a:lstStyle/>
          <a:p>
            <a:pPr algn="ctr"/>
            <a:r>
              <a:rPr lang="zh-CN" altLang="en-US"/>
              <a:t>非居民</a:t>
            </a:r>
          </a:p>
          <a:p>
            <a:pPr algn="ctr"/>
            <a:r>
              <a:rPr lang="zh-CN" altLang="en-US"/>
              <a:t>纳税人</a:t>
            </a:r>
          </a:p>
        </p:txBody>
      </p:sp>
      <p:grpSp>
        <p:nvGrpSpPr>
          <p:cNvPr id="17" name="Group 69"/>
          <p:cNvGrpSpPr/>
          <p:nvPr/>
        </p:nvGrpSpPr>
        <p:grpSpPr bwMode="auto">
          <a:xfrm>
            <a:off x="10953750" y="0"/>
            <a:ext cx="719138" cy="4143375"/>
            <a:chOff x="6924" y="1389"/>
            <a:chExt cx="453" cy="2676"/>
          </a:xfrm>
        </p:grpSpPr>
        <p:sp>
          <p:nvSpPr>
            <p:cNvPr id="206866" name="AutoShape 67"/>
            <p:cNvSpPr>
              <a:spLocks noChangeArrowheads="1"/>
            </p:cNvSpPr>
            <p:nvPr/>
          </p:nvSpPr>
          <p:spPr bwMode="auto">
            <a:xfrm>
              <a:off x="6924" y="1389"/>
              <a:ext cx="453" cy="2676"/>
            </a:xfrm>
            <a:prstGeom prst="roundRect">
              <a:avLst>
                <a:gd name="adj" fmla="val 16667"/>
              </a:avLst>
            </a:prstGeom>
            <a:solidFill>
              <a:srgbClr val="CCFFFF"/>
            </a:solidFill>
            <a:ln w="9525">
              <a:solidFill>
                <a:schemeClr val="tx1"/>
              </a:solidFill>
              <a:round/>
            </a:ln>
          </p:spPr>
          <p:txBody>
            <a:bodyPr wrap="none" anchor="ctr"/>
            <a:lstStyle/>
            <a:p>
              <a:pPr algn="ctr"/>
              <a:endParaRPr lang="zh-CN" altLang="en-US"/>
            </a:p>
          </p:txBody>
        </p:sp>
        <p:sp>
          <p:nvSpPr>
            <p:cNvPr id="206867" name="Text Box 68"/>
            <p:cNvSpPr txBox="1">
              <a:spLocks noChangeArrowheads="1"/>
            </p:cNvSpPr>
            <p:nvPr/>
          </p:nvSpPr>
          <p:spPr bwMode="auto">
            <a:xfrm>
              <a:off x="6967" y="1525"/>
              <a:ext cx="310" cy="2450"/>
            </a:xfrm>
            <a:prstGeom prst="rect">
              <a:avLst/>
            </a:prstGeom>
            <a:noFill/>
            <a:ln w="9525">
              <a:noFill/>
              <a:miter lim="800000"/>
            </a:ln>
          </p:spPr>
          <p:txBody>
            <a:bodyPr vert="eaVert">
              <a:spAutoFit/>
            </a:bodyPr>
            <a:lstStyle/>
            <a:p>
              <a:pPr>
                <a:spcBef>
                  <a:spcPct val="50000"/>
                </a:spcBef>
              </a:pPr>
              <a:r>
                <a:rPr lang="zh-CN" altLang="en-US" sz="2000" b="1">
                  <a:solidFill>
                    <a:srgbClr val="FF0000"/>
                  </a:solidFill>
                  <a:ea typeface="黑体" panose="02010609060101010101" charset="-122"/>
                </a:rPr>
                <a:t>分类所得，分别按月或按次计征</a:t>
              </a:r>
            </a:p>
          </p:txBody>
        </p:sp>
      </p:grpSp>
      <p:sp>
        <p:nvSpPr>
          <p:cNvPr id="47" name="圆角矩形 46"/>
          <p:cNvSpPr/>
          <p:nvPr/>
        </p:nvSpPr>
        <p:spPr>
          <a:xfrm>
            <a:off x="379413" y="4286250"/>
            <a:ext cx="5429250" cy="2143125"/>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dirty="0">
                <a:solidFill>
                  <a:srgbClr val="002060"/>
                </a:solidFill>
              </a:rPr>
              <a:t>个人独资企业、合伙企业的</a:t>
            </a:r>
            <a:r>
              <a:rPr lang="zh-CN" altLang="en-US" b="1" dirty="0">
                <a:solidFill>
                  <a:srgbClr val="002060"/>
                </a:solidFill>
              </a:rPr>
              <a:t>个人投资者</a:t>
            </a:r>
            <a:r>
              <a:rPr lang="zh-CN" altLang="en-US" dirty="0">
                <a:solidFill>
                  <a:srgbClr val="002060"/>
                </a:solidFill>
              </a:rPr>
              <a:t>以</a:t>
            </a:r>
            <a:r>
              <a:rPr lang="zh-CN" altLang="en-US" b="1" dirty="0">
                <a:solidFill>
                  <a:srgbClr val="002060"/>
                </a:solidFill>
              </a:rPr>
              <a:t>企业资金</a:t>
            </a:r>
            <a:r>
              <a:rPr lang="zh-CN" altLang="en-US" dirty="0">
                <a:solidFill>
                  <a:srgbClr val="002060"/>
                </a:solidFill>
              </a:rPr>
              <a:t>为本人、家庭成员及其相关人员支付与企业生产经营</a:t>
            </a:r>
            <a:r>
              <a:rPr lang="zh-CN" altLang="en-US" b="1" dirty="0">
                <a:solidFill>
                  <a:srgbClr val="002060"/>
                </a:solidFill>
              </a:rPr>
              <a:t>无关</a:t>
            </a:r>
            <a:r>
              <a:rPr lang="zh-CN" altLang="en-US" dirty="0">
                <a:solidFill>
                  <a:srgbClr val="002060"/>
                </a:solidFill>
              </a:rPr>
              <a:t>的消费性支出及购买汽车、住房等财产性支出，视为企业对个人投资者</a:t>
            </a:r>
            <a:r>
              <a:rPr lang="zh-CN" altLang="en-US" b="1" dirty="0">
                <a:solidFill>
                  <a:srgbClr val="002060"/>
                </a:solidFill>
              </a:rPr>
              <a:t>利润分配</a:t>
            </a:r>
            <a:r>
              <a:rPr lang="zh-CN" altLang="en-US" dirty="0">
                <a:solidFill>
                  <a:srgbClr val="002060"/>
                </a:solidFill>
              </a:rPr>
              <a:t>，计入投资者个人的生产经营所得，依照“</a:t>
            </a:r>
            <a:r>
              <a:rPr lang="zh-CN" altLang="en-US" b="1" dirty="0">
                <a:solidFill>
                  <a:srgbClr val="002060"/>
                </a:solidFill>
              </a:rPr>
              <a:t>经营所得</a:t>
            </a:r>
            <a:r>
              <a:rPr lang="zh-CN" altLang="en-US" dirty="0">
                <a:solidFill>
                  <a:srgbClr val="002060"/>
                </a:solidFill>
              </a:rPr>
              <a:t>”项目计征个人所得税。</a:t>
            </a:r>
            <a:endParaRPr lang="zh-CN" altLang="en-US" dirty="0"/>
          </a:p>
        </p:txBody>
      </p:sp>
      <p:sp>
        <p:nvSpPr>
          <p:cNvPr id="48" name="圆角矩形 47"/>
          <p:cNvSpPr/>
          <p:nvPr/>
        </p:nvSpPr>
        <p:spPr>
          <a:xfrm>
            <a:off x="6310313" y="4357688"/>
            <a:ext cx="5429250" cy="2143125"/>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dirty="0">
                <a:solidFill>
                  <a:srgbClr val="002060"/>
                </a:solidFill>
              </a:rPr>
              <a:t>除个人独资企业、合伙企业</a:t>
            </a:r>
            <a:r>
              <a:rPr lang="zh-CN" altLang="en-US" b="1" dirty="0">
                <a:solidFill>
                  <a:srgbClr val="002060"/>
                </a:solidFill>
              </a:rPr>
              <a:t>以外</a:t>
            </a:r>
            <a:r>
              <a:rPr lang="zh-CN" altLang="en-US" dirty="0">
                <a:solidFill>
                  <a:srgbClr val="002060"/>
                </a:solidFill>
              </a:rPr>
              <a:t>的其他企业的个人投资者，以企业资金为本人、家庭成员及其相关人员支付与企业生产经营</a:t>
            </a:r>
            <a:r>
              <a:rPr lang="zh-CN" altLang="en-US" b="1" dirty="0">
                <a:solidFill>
                  <a:srgbClr val="002060"/>
                </a:solidFill>
              </a:rPr>
              <a:t>无关</a:t>
            </a:r>
            <a:r>
              <a:rPr lang="zh-CN" altLang="en-US" dirty="0">
                <a:solidFill>
                  <a:srgbClr val="002060"/>
                </a:solidFill>
              </a:rPr>
              <a:t>的消费性支出及购买汽车、住房等财产性支出，视为企业对个人投资者的</a:t>
            </a:r>
            <a:r>
              <a:rPr lang="zh-CN" altLang="en-US" b="1" dirty="0">
                <a:solidFill>
                  <a:srgbClr val="002060"/>
                </a:solidFill>
              </a:rPr>
              <a:t>红利分配</a:t>
            </a:r>
            <a:r>
              <a:rPr lang="zh-CN" altLang="en-US" dirty="0">
                <a:solidFill>
                  <a:srgbClr val="002060"/>
                </a:solidFill>
              </a:rPr>
              <a:t>，依照“</a:t>
            </a:r>
            <a:r>
              <a:rPr lang="zh-CN" altLang="en-US" b="1" dirty="0">
                <a:solidFill>
                  <a:srgbClr val="002060"/>
                </a:solidFill>
              </a:rPr>
              <a:t>利息、股息、红利所得</a:t>
            </a:r>
            <a:r>
              <a:rPr lang="zh-CN" altLang="en-US" dirty="0">
                <a:solidFill>
                  <a:srgbClr val="002060"/>
                </a:solidFill>
              </a:rPr>
              <a:t>”项目计征个人所得税。</a:t>
            </a:r>
            <a:endParaRPr lang="zh-CN" altLang="en-US" dirty="0"/>
          </a:p>
        </p:txBody>
      </p:sp>
      <p:grpSp>
        <p:nvGrpSpPr>
          <p:cNvPr id="206863" name="Group 55"/>
          <p:cNvGrpSpPr/>
          <p:nvPr/>
        </p:nvGrpSpPr>
        <p:grpSpPr bwMode="auto">
          <a:xfrm>
            <a:off x="3236913" y="119063"/>
            <a:ext cx="4359275" cy="777875"/>
            <a:chOff x="2389" y="75"/>
            <a:chExt cx="1722" cy="490"/>
          </a:xfrm>
        </p:grpSpPr>
        <p:grpSp>
          <p:nvGrpSpPr>
            <p:cNvPr id="50" name="组合 35"/>
            <p:cNvGrpSpPr/>
            <p:nvPr/>
          </p:nvGrpSpPr>
          <p:grpSpPr>
            <a:xfrm>
              <a:off x="2389" y="75"/>
              <a:ext cx="1722" cy="357"/>
              <a:chOff x="1884464" y="2224761"/>
              <a:chExt cx="1623874" cy="1623874"/>
            </a:xfrm>
            <a:solidFill>
              <a:srgbClr val="6BDBCF"/>
            </a:solidFill>
          </p:grpSpPr>
          <p:sp>
            <p:nvSpPr>
              <p:cNvPr id="52" name="Rectángulo redondeado 38"/>
              <p:cNvSpPr/>
              <p:nvPr/>
            </p:nvSpPr>
            <p:spPr>
              <a:xfrm>
                <a:off x="1884464" y="2224761"/>
                <a:ext cx="1623874" cy="162387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4"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06865" name="Text Box 57"/>
            <p:cNvSpPr txBox="1">
              <a:spLocks noChangeArrowheads="1"/>
            </p:cNvSpPr>
            <p:nvPr/>
          </p:nvSpPr>
          <p:spPr bwMode="auto">
            <a:xfrm>
              <a:off x="2615" y="119"/>
              <a:ext cx="1270" cy="446"/>
            </a:xfrm>
            <a:prstGeom prst="rect">
              <a:avLst/>
            </a:prstGeom>
            <a:noFill/>
            <a:ln w="9525">
              <a:noFill/>
              <a:miter lim="800000"/>
            </a:ln>
          </p:spPr>
          <p:txBody>
            <a:bodyPr>
              <a:spAutoFit/>
            </a:bodyPr>
            <a:lstStyle/>
            <a:p>
              <a:pPr>
                <a:spcBef>
                  <a:spcPct val="50000"/>
                </a:spcBef>
              </a:pPr>
              <a:r>
                <a:rPr lang="zh-CN" altLang="en-US" sz="2000" b="1"/>
                <a:t>二、个人所得税征税范围</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47866"/>
                                        </p:tgtEl>
                                        <p:attrNameLst>
                                          <p:attrName>style.visibility</p:attrName>
                                        </p:attrNameLst>
                                      </p:cBhvr>
                                      <p:to>
                                        <p:strVal val="visible"/>
                                      </p:to>
                                    </p:set>
                                    <p:animEffect transition="in" filter="box(in)">
                                      <p:cBhvr>
                                        <p:cTn id="7" dur="500"/>
                                        <p:tgtEl>
                                          <p:spTgt spid="24786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47867"/>
                                        </p:tgtEl>
                                        <p:attrNameLst>
                                          <p:attrName>style.visibility</p:attrName>
                                        </p:attrNameLst>
                                      </p:cBhvr>
                                      <p:to>
                                        <p:strVal val="visible"/>
                                      </p:to>
                                    </p:set>
                                    <p:animEffect transition="in" filter="blinds(horizontal)">
                                      <p:cBhvr>
                                        <p:cTn id="12" dur="500"/>
                                        <p:tgtEl>
                                          <p:spTgt spid="247867"/>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47868"/>
                                        </p:tgtEl>
                                        <p:attrNameLst>
                                          <p:attrName>style.visibility</p:attrName>
                                        </p:attrNameLst>
                                      </p:cBhvr>
                                      <p:to>
                                        <p:strVal val="visible"/>
                                      </p:to>
                                    </p:set>
                                    <p:animEffect transition="in" filter="blinds(horizontal)">
                                      <p:cBhvr>
                                        <p:cTn id="15" dur="500"/>
                                        <p:tgtEl>
                                          <p:spTgt spid="247868"/>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247869"/>
                                        </p:tgtEl>
                                        <p:attrNameLst>
                                          <p:attrName>style.visibility</p:attrName>
                                        </p:attrNameLst>
                                      </p:cBhvr>
                                      <p:to>
                                        <p:strVal val="visible"/>
                                      </p:to>
                                    </p:set>
                                    <p:animEffect transition="in" filter="box(in)">
                                      <p:cBhvr>
                                        <p:cTn id="20" dur="500"/>
                                        <p:tgtEl>
                                          <p:spTgt spid="247869"/>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247870"/>
                                        </p:tgtEl>
                                        <p:attrNameLst>
                                          <p:attrName>style.visibility</p:attrName>
                                        </p:attrNameLst>
                                      </p:cBhvr>
                                      <p:to>
                                        <p:strVal val="visible"/>
                                      </p:to>
                                    </p:set>
                                    <p:animEffect transition="in" filter="box(in)">
                                      <p:cBhvr>
                                        <p:cTn id="23" dur="500"/>
                                        <p:tgtEl>
                                          <p:spTgt spid="247870"/>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47872"/>
                                        </p:tgtEl>
                                        <p:attrNameLst>
                                          <p:attrName>style.visibility</p:attrName>
                                        </p:attrNameLst>
                                      </p:cBhvr>
                                      <p:to>
                                        <p:strVal val="visible"/>
                                      </p:to>
                                    </p:set>
                                    <p:animEffect transition="in" filter="blinds(horizontal)">
                                      <p:cBhvr>
                                        <p:cTn id="28" dur="500"/>
                                        <p:tgtEl>
                                          <p:spTgt spid="247872"/>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247871"/>
                                        </p:tgtEl>
                                        <p:attrNameLst>
                                          <p:attrName>style.visibility</p:attrName>
                                        </p:attrNameLst>
                                      </p:cBhvr>
                                      <p:to>
                                        <p:strVal val="visible"/>
                                      </p:to>
                                    </p:set>
                                    <p:animEffect transition="in" filter="box(in)">
                                      <p:cBhvr>
                                        <p:cTn id="33" dur="500"/>
                                        <p:tgtEl>
                                          <p:spTgt spid="247871"/>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blinds(horizontal)">
                                      <p:cBhvr>
                                        <p:cTn id="38" dur="500"/>
                                        <p:tgtEl>
                                          <p:spTgt spid="4"/>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47"/>
                                        </p:tgtEl>
                                        <p:attrNameLst>
                                          <p:attrName>style.visibility</p:attrName>
                                        </p:attrNameLst>
                                      </p:cBhvr>
                                      <p:to>
                                        <p:strVal val="visible"/>
                                      </p:to>
                                    </p:set>
                                    <p:animEffect transition="in" filter="blinds(horizontal)">
                                      <p:cBhvr>
                                        <p:cTn id="43" dur="500"/>
                                        <p:tgtEl>
                                          <p:spTgt spid="47"/>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blinds(horizontal)">
                                      <p:cBhvr>
                                        <p:cTn id="48" dur="500"/>
                                        <p:tgtEl>
                                          <p:spTgt spid="9"/>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48"/>
                                        </p:tgtEl>
                                        <p:attrNameLst>
                                          <p:attrName>style.visibility</p:attrName>
                                        </p:attrNameLst>
                                      </p:cBhvr>
                                      <p:to>
                                        <p:strVal val="visible"/>
                                      </p:to>
                                    </p:set>
                                    <p:animEffect transition="in" filter="blinds(horizontal)">
                                      <p:cBhvr>
                                        <p:cTn id="53" dur="500"/>
                                        <p:tgtEl>
                                          <p:spTgt spid="48"/>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blinds(horizontal)">
                                      <p:cBhvr>
                                        <p:cTn id="5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66" grpId="0" animBg="1"/>
      <p:bldP spid="247867" grpId="0" animBg="1"/>
      <p:bldP spid="247868" grpId="0" animBg="1"/>
      <p:bldP spid="247869" grpId="0" animBg="1"/>
      <p:bldP spid="247870" grpId="0" animBg="1"/>
      <p:bldP spid="247871" grpId="0" animBg="1"/>
      <p:bldP spid="247872" grpId="0" animBg="1"/>
      <p:bldP spid="47" grpId="0" animBg="1"/>
      <p:bldP spid="4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8897" name="组合 3"/>
          <p:cNvGrpSpPr/>
          <p:nvPr/>
        </p:nvGrpSpPr>
        <p:grpSpPr bwMode="auto">
          <a:xfrm>
            <a:off x="-28575" y="-26988"/>
            <a:ext cx="12218988" cy="1022351"/>
            <a:chOff x="-28575" y="3703045"/>
            <a:chExt cx="12316469" cy="1022099"/>
          </a:xfrm>
        </p:grpSpPr>
        <p:sp>
          <p:nvSpPr>
            <p:cNvPr id="5" name="矩形 4"/>
            <p:cNvSpPr/>
            <p:nvPr/>
          </p:nvSpPr>
          <p:spPr>
            <a:xfrm>
              <a:off x="5061550" y="4096649"/>
              <a:ext cx="7226344" cy="628495"/>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2"/>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08898"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grpSp>
        <p:nvGrpSpPr>
          <p:cNvPr id="4" name="组合 36"/>
          <p:cNvGrpSpPr/>
          <p:nvPr/>
        </p:nvGrpSpPr>
        <p:grpSpPr bwMode="auto">
          <a:xfrm>
            <a:off x="406400" y="2492375"/>
            <a:ext cx="4500563" cy="1089025"/>
            <a:chOff x="1361910" y="1894925"/>
            <a:chExt cx="4501815" cy="1185461"/>
          </a:xfrm>
        </p:grpSpPr>
        <p:grpSp>
          <p:nvGrpSpPr>
            <p:cNvPr id="208925" name="Group 332"/>
            <p:cNvGrpSpPr>
              <a:grpSpLocks noChangeAspect="1"/>
            </p:cNvGrpSpPr>
            <p:nvPr/>
          </p:nvGrpSpPr>
          <p:grpSpPr bwMode="auto">
            <a:xfrm>
              <a:off x="1361910" y="2154848"/>
              <a:ext cx="540000" cy="540000"/>
              <a:chOff x="4643438" y="2786064"/>
              <a:chExt cx="288476" cy="288476"/>
            </a:xfrm>
          </p:grpSpPr>
          <p:sp>
            <p:nvSpPr>
              <p:cNvPr id="41" name="Oval 59"/>
              <p:cNvSpPr/>
              <p:nvPr/>
            </p:nvSpPr>
            <p:spPr>
              <a:xfrm>
                <a:off x="4643438" y="2785684"/>
                <a:ext cx="288423" cy="288951"/>
              </a:xfrm>
              <a:prstGeom prst="ellipse">
                <a:avLst/>
              </a:prstGeom>
              <a:solidFill>
                <a:srgbClr val="6BDBCF"/>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n-US" sz="1400">
                  <a:solidFill>
                    <a:prstClr val="white"/>
                  </a:solidFill>
                  <a:latin typeface="Agency FB" panose="020B0503020202020204" pitchFamily="34" charset="0"/>
                </a:endParaRPr>
              </a:p>
            </p:txBody>
          </p:sp>
          <p:sp>
            <p:nvSpPr>
              <p:cNvPr id="208929" name="Freeform 26"/>
              <p:cNvSpPr/>
              <p:nvPr/>
            </p:nvSpPr>
            <p:spPr bwMode="auto">
              <a:xfrm>
                <a:off x="4735506" y="2871746"/>
                <a:ext cx="114518" cy="118766"/>
              </a:xfrm>
              <a:custGeom>
                <a:avLst/>
                <a:gdLst>
                  <a:gd name="T0" fmla="*/ 2147483647 w 274"/>
                  <a:gd name="T1" fmla="*/ 2147483647 h 284"/>
                  <a:gd name="T2" fmla="*/ 2147483647 w 274"/>
                  <a:gd name="T3" fmla="*/ 2147483647 h 284"/>
                  <a:gd name="T4" fmla="*/ 2147483647 w 274"/>
                  <a:gd name="T5" fmla="*/ 2147483647 h 284"/>
                  <a:gd name="T6" fmla="*/ 2147483647 w 274"/>
                  <a:gd name="T7" fmla="*/ 2147483647 h 284"/>
                  <a:gd name="T8" fmla="*/ 2147483647 w 274"/>
                  <a:gd name="T9" fmla="*/ 2147483647 h 284"/>
                  <a:gd name="T10" fmla="*/ 2147483647 w 274"/>
                  <a:gd name="T11" fmla="*/ 2147483647 h 284"/>
                  <a:gd name="T12" fmla="*/ 2147483647 w 274"/>
                  <a:gd name="T13" fmla="*/ 2147483647 h 284"/>
                  <a:gd name="T14" fmla="*/ 2147483647 w 274"/>
                  <a:gd name="T15" fmla="*/ 2147483647 h 284"/>
                  <a:gd name="T16" fmla="*/ 2147483647 w 274"/>
                  <a:gd name="T17" fmla="*/ 2147483647 h 284"/>
                  <a:gd name="T18" fmla="*/ 2147483647 w 274"/>
                  <a:gd name="T19" fmla="*/ 2147483647 h 284"/>
                  <a:gd name="T20" fmla="*/ 2147483647 w 274"/>
                  <a:gd name="T21" fmla="*/ 2147483647 h 284"/>
                  <a:gd name="T22" fmla="*/ 2147483647 w 274"/>
                  <a:gd name="T23" fmla="*/ 2147483647 h 2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4"/>
                  <a:gd name="T37" fmla="*/ 0 h 284"/>
                  <a:gd name="T38" fmla="*/ 274 w 274"/>
                  <a:gd name="T39" fmla="*/ 284 h 28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w="9525">
                <a:noFill/>
                <a:round/>
              </a:ln>
            </p:spPr>
            <p:txBody>
              <a:bodyPr/>
              <a:lstStyle/>
              <a:p>
                <a:endParaRPr lang="zh-CN" altLang="en-US"/>
              </a:p>
            </p:txBody>
          </p:sp>
        </p:grpSp>
        <p:sp>
          <p:nvSpPr>
            <p:cNvPr id="208926" name="TextBox 38"/>
            <p:cNvSpPr txBox="1">
              <a:spLocks noChangeArrowheads="1"/>
            </p:cNvSpPr>
            <p:nvPr/>
          </p:nvSpPr>
          <p:spPr bwMode="auto">
            <a:xfrm>
              <a:off x="1978686" y="2292305"/>
              <a:ext cx="3885039" cy="788081"/>
            </a:xfrm>
            <a:prstGeom prst="rect">
              <a:avLst/>
            </a:prstGeom>
            <a:noFill/>
            <a:ln w="9525">
              <a:noFill/>
              <a:miter lim="800000"/>
            </a:ln>
          </p:spPr>
          <p:txBody>
            <a:bodyPr>
              <a:spAutoFit/>
            </a:bodyPr>
            <a:lstStyle/>
            <a:p>
              <a:pPr>
                <a:lnSpc>
                  <a:spcPct val="120000"/>
                </a:lnSpc>
              </a:pPr>
              <a:r>
                <a:rPr lang="zh-CN" altLang="en-US"/>
                <a:t>指个人</a:t>
              </a:r>
              <a:r>
                <a:rPr lang="zh-CN" altLang="en-US" b="1"/>
                <a:t>出租</a:t>
              </a:r>
              <a:r>
                <a:rPr lang="zh-CN" altLang="en-US"/>
                <a:t>不动产、机器设备、车船以及其他财产取得的所得。 </a:t>
              </a:r>
              <a:endParaRPr lang="en-US" altLang="zh-CN"/>
            </a:p>
          </p:txBody>
        </p:sp>
        <p:sp>
          <p:nvSpPr>
            <p:cNvPr id="208927" name="TextBox 39"/>
            <p:cNvSpPr txBox="1">
              <a:spLocks noChangeArrowheads="1"/>
            </p:cNvSpPr>
            <p:nvPr/>
          </p:nvSpPr>
          <p:spPr bwMode="auto">
            <a:xfrm>
              <a:off x="1874729" y="1894925"/>
              <a:ext cx="3035633" cy="502410"/>
            </a:xfrm>
            <a:prstGeom prst="rect">
              <a:avLst/>
            </a:prstGeom>
            <a:noFill/>
            <a:ln w="9525">
              <a:noFill/>
              <a:miter lim="800000"/>
            </a:ln>
          </p:spPr>
          <p:txBody>
            <a:bodyPr lIns="182843" tIns="91422" rIns="182843" bIns="91422">
              <a:spAutoFit/>
            </a:bodyPr>
            <a:lstStyle/>
            <a:p>
              <a:r>
                <a:rPr lang="zh-CN" altLang="en-US" b="1">
                  <a:solidFill>
                    <a:srgbClr val="6BDBCF"/>
                  </a:solidFill>
                  <a:latin typeface="微软雅黑" panose="020B0503020204020204" pitchFamily="34" charset="-122"/>
                  <a:ea typeface="微软雅黑" panose="020B0503020204020204" pitchFamily="34" charset="-122"/>
                  <a:cs typeface="Lato Regular"/>
                </a:rPr>
                <a:t>（</a:t>
              </a:r>
              <a:r>
                <a:rPr lang="en-US" altLang="zh-CN" b="1">
                  <a:solidFill>
                    <a:srgbClr val="6BDBCF"/>
                  </a:solidFill>
                  <a:latin typeface="微软雅黑" panose="020B0503020204020204" pitchFamily="34" charset="-122"/>
                  <a:ea typeface="微软雅黑" panose="020B0503020204020204" pitchFamily="34" charset="-122"/>
                  <a:cs typeface="Lato Regular"/>
                </a:rPr>
                <a:t>7</a:t>
              </a:r>
              <a:r>
                <a:rPr lang="zh-CN" altLang="en-US" b="1">
                  <a:solidFill>
                    <a:srgbClr val="6BDBCF"/>
                  </a:solidFill>
                  <a:latin typeface="微软雅黑" panose="020B0503020204020204" pitchFamily="34" charset="-122"/>
                  <a:ea typeface="微软雅黑" panose="020B0503020204020204" pitchFamily="34" charset="-122"/>
                  <a:cs typeface="Lato Regular"/>
                </a:rPr>
                <a:t>）财产租赁所得</a:t>
              </a:r>
              <a:endParaRPr lang="en-US" altLang="zh-CN" b="1">
                <a:solidFill>
                  <a:srgbClr val="6BDBCF"/>
                </a:solidFill>
                <a:latin typeface="微软雅黑" panose="020B0503020204020204" pitchFamily="34" charset="-122"/>
                <a:ea typeface="微软雅黑" panose="020B0503020204020204" pitchFamily="34" charset="-122"/>
                <a:cs typeface="Lato Regular"/>
              </a:endParaRPr>
            </a:p>
          </p:txBody>
        </p:sp>
      </p:grpSp>
      <p:grpSp>
        <p:nvGrpSpPr>
          <p:cNvPr id="9" name="组合 48"/>
          <p:cNvGrpSpPr/>
          <p:nvPr/>
        </p:nvGrpSpPr>
        <p:grpSpPr bwMode="auto">
          <a:xfrm>
            <a:off x="6238875" y="2420938"/>
            <a:ext cx="4681538" cy="1454150"/>
            <a:chOff x="1361910" y="1894925"/>
            <a:chExt cx="4478829" cy="1456204"/>
          </a:xfrm>
        </p:grpSpPr>
        <p:grpSp>
          <p:nvGrpSpPr>
            <p:cNvPr id="208920" name="Group 332"/>
            <p:cNvGrpSpPr>
              <a:grpSpLocks noChangeAspect="1"/>
            </p:cNvGrpSpPr>
            <p:nvPr/>
          </p:nvGrpSpPr>
          <p:grpSpPr bwMode="auto">
            <a:xfrm>
              <a:off x="1361910" y="2154848"/>
              <a:ext cx="540000" cy="540000"/>
              <a:chOff x="4643438" y="2786064"/>
              <a:chExt cx="288476" cy="288476"/>
            </a:xfrm>
          </p:grpSpPr>
          <p:sp>
            <p:nvSpPr>
              <p:cNvPr id="53" name="Oval 59"/>
              <p:cNvSpPr/>
              <p:nvPr/>
            </p:nvSpPr>
            <p:spPr>
              <a:xfrm>
                <a:off x="4643438" y="2786489"/>
                <a:ext cx="288839" cy="287900"/>
              </a:xfrm>
              <a:prstGeom prst="ellipse">
                <a:avLst/>
              </a:prstGeom>
              <a:solidFill>
                <a:srgbClr val="6BDBCF"/>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n-US" sz="1400">
                  <a:solidFill>
                    <a:prstClr val="white"/>
                  </a:solidFill>
                  <a:latin typeface="Agency FB" panose="020B0503020202020204" pitchFamily="34" charset="0"/>
                </a:endParaRPr>
              </a:p>
            </p:txBody>
          </p:sp>
          <p:sp>
            <p:nvSpPr>
              <p:cNvPr id="208924" name="Freeform 26"/>
              <p:cNvSpPr/>
              <p:nvPr/>
            </p:nvSpPr>
            <p:spPr bwMode="auto">
              <a:xfrm>
                <a:off x="4735506" y="2871746"/>
                <a:ext cx="114518" cy="118766"/>
              </a:xfrm>
              <a:custGeom>
                <a:avLst/>
                <a:gdLst>
                  <a:gd name="T0" fmla="*/ 2147483647 w 274"/>
                  <a:gd name="T1" fmla="*/ 2147483647 h 284"/>
                  <a:gd name="T2" fmla="*/ 2147483647 w 274"/>
                  <a:gd name="T3" fmla="*/ 2147483647 h 284"/>
                  <a:gd name="T4" fmla="*/ 2147483647 w 274"/>
                  <a:gd name="T5" fmla="*/ 2147483647 h 284"/>
                  <a:gd name="T6" fmla="*/ 2147483647 w 274"/>
                  <a:gd name="T7" fmla="*/ 2147483647 h 284"/>
                  <a:gd name="T8" fmla="*/ 2147483647 w 274"/>
                  <a:gd name="T9" fmla="*/ 2147483647 h 284"/>
                  <a:gd name="T10" fmla="*/ 2147483647 w 274"/>
                  <a:gd name="T11" fmla="*/ 2147483647 h 284"/>
                  <a:gd name="T12" fmla="*/ 2147483647 w 274"/>
                  <a:gd name="T13" fmla="*/ 2147483647 h 284"/>
                  <a:gd name="T14" fmla="*/ 2147483647 w 274"/>
                  <a:gd name="T15" fmla="*/ 2147483647 h 284"/>
                  <a:gd name="T16" fmla="*/ 2147483647 w 274"/>
                  <a:gd name="T17" fmla="*/ 2147483647 h 284"/>
                  <a:gd name="T18" fmla="*/ 2147483647 w 274"/>
                  <a:gd name="T19" fmla="*/ 2147483647 h 284"/>
                  <a:gd name="T20" fmla="*/ 2147483647 w 274"/>
                  <a:gd name="T21" fmla="*/ 2147483647 h 284"/>
                  <a:gd name="T22" fmla="*/ 2147483647 w 274"/>
                  <a:gd name="T23" fmla="*/ 2147483647 h 2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4"/>
                  <a:gd name="T37" fmla="*/ 0 h 284"/>
                  <a:gd name="T38" fmla="*/ 274 w 274"/>
                  <a:gd name="T39" fmla="*/ 284 h 28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w="9525">
                <a:noFill/>
                <a:round/>
              </a:ln>
            </p:spPr>
            <p:txBody>
              <a:bodyPr/>
              <a:lstStyle/>
              <a:p>
                <a:endParaRPr lang="zh-CN" altLang="en-US"/>
              </a:p>
            </p:txBody>
          </p:sp>
        </p:grpSp>
        <p:sp>
          <p:nvSpPr>
            <p:cNvPr id="208921" name="TextBox 50"/>
            <p:cNvSpPr txBox="1">
              <a:spLocks noChangeArrowheads="1"/>
            </p:cNvSpPr>
            <p:nvPr/>
          </p:nvSpPr>
          <p:spPr bwMode="auto">
            <a:xfrm>
              <a:off x="1957265" y="2260439"/>
              <a:ext cx="3883474" cy="1090690"/>
            </a:xfrm>
            <a:prstGeom prst="rect">
              <a:avLst/>
            </a:prstGeom>
            <a:noFill/>
            <a:ln w="9525">
              <a:noFill/>
              <a:miter lim="800000"/>
            </a:ln>
          </p:spPr>
          <p:txBody>
            <a:bodyPr>
              <a:spAutoFit/>
            </a:bodyPr>
            <a:lstStyle/>
            <a:p>
              <a:pPr>
                <a:lnSpc>
                  <a:spcPct val="120000"/>
                </a:lnSpc>
              </a:pPr>
              <a:r>
                <a:rPr lang="zh-CN" altLang="en-US"/>
                <a:t>指个人得奖、中奖、中彩以及其他偶然性质的所得。</a:t>
              </a:r>
              <a:r>
                <a:rPr lang="en-US"/>
                <a:t/>
              </a:r>
              <a:br>
                <a:rPr lang="en-US"/>
              </a:br>
              <a:endParaRPr lang="zh-CN" altLang="en-US"/>
            </a:p>
          </p:txBody>
        </p:sp>
        <p:sp>
          <p:nvSpPr>
            <p:cNvPr id="208922" name="TextBox 51"/>
            <p:cNvSpPr txBox="1">
              <a:spLocks noChangeArrowheads="1"/>
            </p:cNvSpPr>
            <p:nvPr/>
          </p:nvSpPr>
          <p:spPr bwMode="auto">
            <a:xfrm>
              <a:off x="1874457" y="1894925"/>
              <a:ext cx="3587379" cy="462120"/>
            </a:xfrm>
            <a:prstGeom prst="rect">
              <a:avLst/>
            </a:prstGeom>
            <a:noFill/>
            <a:ln w="9525">
              <a:noFill/>
              <a:miter lim="800000"/>
            </a:ln>
          </p:spPr>
          <p:txBody>
            <a:bodyPr lIns="182843" tIns="91422" rIns="182843" bIns="91422">
              <a:spAutoFit/>
            </a:bodyPr>
            <a:lstStyle/>
            <a:p>
              <a:r>
                <a:rPr lang="zh-CN" altLang="en-US" b="1">
                  <a:solidFill>
                    <a:srgbClr val="6BDBCF"/>
                  </a:solidFill>
                  <a:latin typeface="微软雅黑" panose="020B0503020204020204" pitchFamily="34" charset="-122"/>
                  <a:ea typeface="微软雅黑" panose="020B0503020204020204" pitchFamily="34" charset="-122"/>
                  <a:cs typeface="Lato Regular"/>
                </a:rPr>
                <a:t>（</a:t>
              </a:r>
              <a:r>
                <a:rPr lang="en-US" altLang="zh-CN" b="1">
                  <a:solidFill>
                    <a:srgbClr val="6BDBCF"/>
                  </a:solidFill>
                  <a:latin typeface="微软雅黑" panose="020B0503020204020204" pitchFamily="34" charset="-122"/>
                  <a:ea typeface="微软雅黑" panose="020B0503020204020204" pitchFamily="34" charset="-122"/>
                  <a:cs typeface="Lato Regular"/>
                </a:rPr>
                <a:t>9</a:t>
              </a:r>
              <a:r>
                <a:rPr lang="zh-CN" altLang="en-US" b="1">
                  <a:solidFill>
                    <a:srgbClr val="6BDBCF"/>
                  </a:solidFill>
                  <a:latin typeface="微软雅黑" panose="020B0503020204020204" pitchFamily="34" charset="-122"/>
                  <a:ea typeface="微软雅黑" panose="020B0503020204020204" pitchFamily="34" charset="-122"/>
                  <a:cs typeface="Lato Regular"/>
                </a:rPr>
                <a:t>）偶然所得</a:t>
              </a:r>
              <a:endParaRPr lang="en-US" altLang="zh-CN" b="1">
                <a:solidFill>
                  <a:srgbClr val="6BDBCF"/>
                </a:solidFill>
                <a:latin typeface="微软雅黑" panose="020B0503020204020204" pitchFamily="34" charset="-122"/>
                <a:ea typeface="微软雅黑" panose="020B0503020204020204" pitchFamily="34" charset="-122"/>
                <a:cs typeface="Lato Regular"/>
              </a:endParaRPr>
            </a:p>
          </p:txBody>
        </p:sp>
      </p:grpSp>
      <p:sp>
        <p:nvSpPr>
          <p:cNvPr id="247866" name="AutoShape 58"/>
          <p:cNvSpPr>
            <a:spLocks noChangeArrowheads="1"/>
          </p:cNvSpPr>
          <p:nvPr/>
        </p:nvSpPr>
        <p:spPr bwMode="auto">
          <a:xfrm>
            <a:off x="550863" y="1268413"/>
            <a:ext cx="1368425" cy="936625"/>
          </a:xfrm>
          <a:prstGeom prst="roundRect">
            <a:avLst>
              <a:gd name="adj" fmla="val 16667"/>
            </a:avLst>
          </a:prstGeom>
          <a:solidFill>
            <a:srgbClr val="CCFFCC"/>
          </a:solidFill>
          <a:ln w="9525">
            <a:solidFill>
              <a:schemeClr val="tx1"/>
            </a:solidFill>
            <a:round/>
          </a:ln>
        </p:spPr>
        <p:txBody>
          <a:bodyPr wrap="none" anchor="ctr"/>
          <a:lstStyle/>
          <a:p>
            <a:pPr algn="ctr"/>
            <a:r>
              <a:rPr lang="zh-CN" altLang="en-US"/>
              <a:t>居民纳税人</a:t>
            </a:r>
          </a:p>
        </p:txBody>
      </p:sp>
      <p:sp>
        <p:nvSpPr>
          <p:cNvPr id="247867" name="AutoShape 59"/>
          <p:cNvSpPr>
            <a:spLocks noChangeArrowheads="1"/>
          </p:cNvSpPr>
          <p:nvPr/>
        </p:nvSpPr>
        <p:spPr bwMode="auto">
          <a:xfrm rot="-928385">
            <a:off x="2062163" y="1268413"/>
            <a:ext cx="1079500" cy="287337"/>
          </a:xfrm>
          <a:prstGeom prst="rightArrow">
            <a:avLst>
              <a:gd name="adj1" fmla="val 50000"/>
              <a:gd name="adj2" fmla="val 93923"/>
            </a:avLst>
          </a:prstGeom>
          <a:solidFill>
            <a:schemeClr val="accent1"/>
          </a:solidFill>
          <a:ln w="9525">
            <a:solidFill>
              <a:schemeClr val="tx1"/>
            </a:solidFill>
            <a:miter lim="800000"/>
          </a:ln>
        </p:spPr>
        <p:txBody>
          <a:bodyPr wrap="none" anchor="ctr"/>
          <a:lstStyle/>
          <a:p>
            <a:endParaRPr lang="zh-CN" altLang="en-US"/>
          </a:p>
        </p:txBody>
      </p:sp>
      <p:sp>
        <p:nvSpPr>
          <p:cNvPr id="247868" name="AutoShape 60"/>
          <p:cNvSpPr>
            <a:spLocks noChangeArrowheads="1"/>
          </p:cNvSpPr>
          <p:nvPr/>
        </p:nvSpPr>
        <p:spPr bwMode="auto">
          <a:xfrm rot="463531">
            <a:off x="2135188" y="1916113"/>
            <a:ext cx="1079500" cy="287337"/>
          </a:xfrm>
          <a:prstGeom prst="rightArrow">
            <a:avLst>
              <a:gd name="adj1" fmla="val 50000"/>
              <a:gd name="adj2" fmla="val 93923"/>
            </a:avLst>
          </a:prstGeom>
          <a:solidFill>
            <a:schemeClr val="accent1"/>
          </a:solidFill>
          <a:ln w="9525">
            <a:solidFill>
              <a:schemeClr val="tx1"/>
            </a:solidFill>
            <a:miter lim="800000"/>
          </a:ln>
        </p:spPr>
        <p:txBody>
          <a:bodyPr wrap="none" anchor="ctr"/>
          <a:lstStyle/>
          <a:p>
            <a:endParaRPr lang="zh-CN" altLang="en-US"/>
          </a:p>
        </p:txBody>
      </p:sp>
      <p:sp>
        <p:nvSpPr>
          <p:cNvPr id="247869" name="Rectangle 61"/>
          <p:cNvSpPr>
            <a:spLocks noChangeArrowheads="1"/>
          </p:cNvSpPr>
          <p:nvPr/>
        </p:nvSpPr>
        <p:spPr bwMode="auto">
          <a:xfrm>
            <a:off x="3286125" y="1052513"/>
            <a:ext cx="2520950" cy="431800"/>
          </a:xfrm>
          <a:prstGeom prst="rect">
            <a:avLst/>
          </a:prstGeom>
          <a:solidFill>
            <a:srgbClr val="CCFFCC"/>
          </a:solidFill>
          <a:ln w="9525">
            <a:solidFill>
              <a:schemeClr val="tx1"/>
            </a:solidFill>
            <a:miter lim="800000"/>
          </a:ln>
        </p:spPr>
        <p:txBody>
          <a:bodyPr wrap="none" anchor="ctr"/>
          <a:lstStyle/>
          <a:p>
            <a:pPr algn="ctr"/>
            <a:r>
              <a:rPr lang="zh-CN" altLang="en-US"/>
              <a:t>来源于境内的所得</a:t>
            </a:r>
          </a:p>
        </p:txBody>
      </p:sp>
      <p:sp>
        <p:nvSpPr>
          <p:cNvPr id="247870" name="Rectangle 62"/>
          <p:cNvSpPr>
            <a:spLocks noChangeArrowheads="1"/>
          </p:cNvSpPr>
          <p:nvPr/>
        </p:nvSpPr>
        <p:spPr bwMode="auto">
          <a:xfrm>
            <a:off x="3286125" y="1989138"/>
            <a:ext cx="2520950" cy="431800"/>
          </a:xfrm>
          <a:prstGeom prst="rect">
            <a:avLst/>
          </a:prstGeom>
          <a:solidFill>
            <a:srgbClr val="CCFFCC"/>
          </a:solidFill>
          <a:ln w="9525">
            <a:solidFill>
              <a:schemeClr val="tx1"/>
            </a:solidFill>
            <a:miter lim="800000"/>
          </a:ln>
        </p:spPr>
        <p:txBody>
          <a:bodyPr wrap="none" anchor="ctr"/>
          <a:lstStyle/>
          <a:p>
            <a:pPr algn="ctr"/>
            <a:r>
              <a:rPr lang="zh-CN" altLang="en-US"/>
              <a:t>来源于境外的所得</a:t>
            </a:r>
          </a:p>
        </p:txBody>
      </p:sp>
      <p:sp>
        <p:nvSpPr>
          <p:cNvPr id="247871" name="AutoShape 63"/>
          <p:cNvSpPr>
            <a:spLocks noChangeArrowheads="1"/>
          </p:cNvSpPr>
          <p:nvPr/>
        </p:nvSpPr>
        <p:spPr bwMode="auto">
          <a:xfrm rot="-9948382">
            <a:off x="5951538" y="1268413"/>
            <a:ext cx="1079500" cy="287337"/>
          </a:xfrm>
          <a:prstGeom prst="rightArrow">
            <a:avLst>
              <a:gd name="adj1" fmla="val 50000"/>
              <a:gd name="adj2" fmla="val 93923"/>
            </a:avLst>
          </a:prstGeom>
          <a:solidFill>
            <a:schemeClr val="accent1"/>
          </a:solidFill>
          <a:ln w="9525">
            <a:solidFill>
              <a:schemeClr val="tx1"/>
            </a:solidFill>
            <a:miter lim="800000"/>
          </a:ln>
        </p:spPr>
        <p:txBody>
          <a:bodyPr wrap="none" anchor="ctr"/>
          <a:lstStyle/>
          <a:p>
            <a:endParaRPr lang="zh-CN" altLang="en-US"/>
          </a:p>
        </p:txBody>
      </p:sp>
      <p:sp>
        <p:nvSpPr>
          <p:cNvPr id="247872" name="AutoShape 64"/>
          <p:cNvSpPr>
            <a:spLocks noChangeArrowheads="1"/>
          </p:cNvSpPr>
          <p:nvPr/>
        </p:nvSpPr>
        <p:spPr bwMode="auto">
          <a:xfrm>
            <a:off x="7391400" y="1268413"/>
            <a:ext cx="1368425" cy="936625"/>
          </a:xfrm>
          <a:prstGeom prst="roundRect">
            <a:avLst>
              <a:gd name="adj" fmla="val 16667"/>
            </a:avLst>
          </a:prstGeom>
          <a:solidFill>
            <a:srgbClr val="CCFFCC"/>
          </a:solidFill>
          <a:ln w="9525">
            <a:solidFill>
              <a:schemeClr val="tx1"/>
            </a:solidFill>
            <a:round/>
          </a:ln>
        </p:spPr>
        <p:txBody>
          <a:bodyPr wrap="none" anchor="ctr"/>
          <a:lstStyle/>
          <a:p>
            <a:pPr algn="ctr"/>
            <a:r>
              <a:rPr lang="zh-CN" altLang="en-US"/>
              <a:t>非居民</a:t>
            </a:r>
          </a:p>
          <a:p>
            <a:pPr algn="ctr"/>
            <a:r>
              <a:rPr lang="zh-CN" altLang="en-US"/>
              <a:t>纳税人</a:t>
            </a:r>
          </a:p>
        </p:txBody>
      </p:sp>
      <p:grpSp>
        <p:nvGrpSpPr>
          <p:cNvPr id="13" name="Group 69"/>
          <p:cNvGrpSpPr/>
          <p:nvPr/>
        </p:nvGrpSpPr>
        <p:grpSpPr bwMode="auto">
          <a:xfrm>
            <a:off x="10953750" y="1000125"/>
            <a:ext cx="719138" cy="4143375"/>
            <a:chOff x="6924" y="1389"/>
            <a:chExt cx="453" cy="2676"/>
          </a:xfrm>
        </p:grpSpPr>
        <p:sp>
          <p:nvSpPr>
            <p:cNvPr id="208918" name="AutoShape 67"/>
            <p:cNvSpPr>
              <a:spLocks noChangeArrowheads="1"/>
            </p:cNvSpPr>
            <p:nvPr/>
          </p:nvSpPr>
          <p:spPr bwMode="auto">
            <a:xfrm>
              <a:off x="6924" y="1389"/>
              <a:ext cx="453" cy="2676"/>
            </a:xfrm>
            <a:prstGeom prst="roundRect">
              <a:avLst>
                <a:gd name="adj" fmla="val 16667"/>
              </a:avLst>
            </a:prstGeom>
            <a:solidFill>
              <a:srgbClr val="CCFFFF"/>
            </a:solidFill>
            <a:ln w="9525">
              <a:solidFill>
                <a:schemeClr val="tx1"/>
              </a:solidFill>
              <a:round/>
            </a:ln>
          </p:spPr>
          <p:txBody>
            <a:bodyPr wrap="none" anchor="ctr"/>
            <a:lstStyle/>
            <a:p>
              <a:pPr algn="ctr"/>
              <a:endParaRPr lang="zh-CN" altLang="en-US"/>
            </a:p>
          </p:txBody>
        </p:sp>
        <p:sp>
          <p:nvSpPr>
            <p:cNvPr id="208919" name="Text Box 68"/>
            <p:cNvSpPr txBox="1">
              <a:spLocks noChangeArrowheads="1"/>
            </p:cNvSpPr>
            <p:nvPr/>
          </p:nvSpPr>
          <p:spPr bwMode="auto">
            <a:xfrm>
              <a:off x="6967" y="1525"/>
              <a:ext cx="310" cy="2450"/>
            </a:xfrm>
            <a:prstGeom prst="rect">
              <a:avLst/>
            </a:prstGeom>
            <a:noFill/>
            <a:ln w="9525">
              <a:noFill/>
              <a:miter lim="800000"/>
            </a:ln>
          </p:spPr>
          <p:txBody>
            <a:bodyPr vert="eaVert">
              <a:spAutoFit/>
            </a:bodyPr>
            <a:lstStyle/>
            <a:p>
              <a:pPr>
                <a:spcBef>
                  <a:spcPct val="50000"/>
                </a:spcBef>
              </a:pPr>
              <a:r>
                <a:rPr lang="zh-CN" altLang="en-US" sz="2000" b="1">
                  <a:solidFill>
                    <a:srgbClr val="FF0000"/>
                  </a:solidFill>
                  <a:ea typeface="黑体" panose="02010609060101010101" charset="-122"/>
                </a:rPr>
                <a:t>分类所得，分别按月或按次计征</a:t>
              </a:r>
            </a:p>
          </p:txBody>
        </p:sp>
      </p:grpSp>
      <p:grpSp>
        <p:nvGrpSpPr>
          <p:cNvPr id="36" name="组合 48"/>
          <p:cNvGrpSpPr/>
          <p:nvPr/>
        </p:nvGrpSpPr>
        <p:grpSpPr bwMode="auto">
          <a:xfrm>
            <a:off x="379413" y="3786188"/>
            <a:ext cx="5429250" cy="1787525"/>
            <a:chOff x="1361918" y="1894925"/>
            <a:chExt cx="4478821" cy="1788957"/>
          </a:xfrm>
        </p:grpSpPr>
        <p:grpSp>
          <p:nvGrpSpPr>
            <p:cNvPr id="208913" name="Group 332"/>
            <p:cNvGrpSpPr>
              <a:grpSpLocks noChangeAspect="1"/>
            </p:cNvGrpSpPr>
            <p:nvPr/>
          </p:nvGrpSpPr>
          <p:grpSpPr bwMode="auto">
            <a:xfrm>
              <a:off x="1361918" y="2155547"/>
              <a:ext cx="540680" cy="538736"/>
              <a:chOff x="4643438" y="2786440"/>
              <a:chExt cx="288839" cy="287801"/>
            </a:xfrm>
          </p:grpSpPr>
          <p:sp>
            <p:nvSpPr>
              <p:cNvPr id="42" name="Oval 59"/>
              <p:cNvSpPr/>
              <p:nvPr/>
            </p:nvSpPr>
            <p:spPr>
              <a:xfrm>
                <a:off x="4643438" y="2786406"/>
                <a:ext cx="288937" cy="287725"/>
              </a:xfrm>
              <a:prstGeom prst="ellipse">
                <a:avLst/>
              </a:prstGeom>
              <a:solidFill>
                <a:srgbClr val="6BDBCF"/>
              </a:soli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n-US" sz="1400">
                  <a:solidFill>
                    <a:prstClr val="white"/>
                  </a:solidFill>
                  <a:latin typeface="Agency FB" panose="020B0503020202020204" pitchFamily="34" charset="0"/>
                </a:endParaRPr>
              </a:p>
            </p:txBody>
          </p:sp>
          <p:sp>
            <p:nvSpPr>
              <p:cNvPr id="208917" name="Freeform 26"/>
              <p:cNvSpPr/>
              <p:nvPr/>
            </p:nvSpPr>
            <p:spPr bwMode="auto">
              <a:xfrm>
                <a:off x="4735506" y="2871746"/>
                <a:ext cx="114518" cy="118766"/>
              </a:xfrm>
              <a:custGeom>
                <a:avLst/>
                <a:gdLst>
                  <a:gd name="T0" fmla="*/ 2147483647 w 274"/>
                  <a:gd name="T1" fmla="*/ 2147483647 h 284"/>
                  <a:gd name="T2" fmla="*/ 2147483647 w 274"/>
                  <a:gd name="T3" fmla="*/ 2147483647 h 284"/>
                  <a:gd name="T4" fmla="*/ 2147483647 w 274"/>
                  <a:gd name="T5" fmla="*/ 2147483647 h 284"/>
                  <a:gd name="T6" fmla="*/ 2147483647 w 274"/>
                  <a:gd name="T7" fmla="*/ 2147483647 h 284"/>
                  <a:gd name="T8" fmla="*/ 2147483647 w 274"/>
                  <a:gd name="T9" fmla="*/ 2147483647 h 284"/>
                  <a:gd name="T10" fmla="*/ 2147483647 w 274"/>
                  <a:gd name="T11" fmla="*/ 2147483647 h 284"/>
                  <a:gd name="T12" fmla="*/ 2147483647 w 274"/>
                  <a:gd name="T13" fmla="*/ 2147483647 h 284"/>
                  <a:gd name="T14" fmla="*/ 2147483647 w 274"/>
                  <a:gd name="T15" fmla="*/ 2147483647 h 284"/>
                  <a:gd name="T16" fmla="*/ 2147483647 w 274"/>
                  <a:gd name="T17" fmla="*/ 2147483647 h 284"/>
                  <a:gd name="T18" fmla="*/ 2147483647 w 274"/>
                  <a:gd name="T19" fmla="*/ 2147483647 h 284"/>
                  <a:gd name="T20" fmla="*/ 2147483647 w 274"/>
                  <a:gd name="T21" fmla="*/ 2147483647 h 284"/>
                  <a:gd name="T22" fmla="*/ 2147483647 w 274"/>
                  <a:gd name="T23" fmla="*/ 2147483647 h 28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4"/>
                  <a:gd name="T37" fmla="*/ 0 h 284"/>
                  <a:gd name="T38" fmla="*/ 274 w 274"/>
                  <a:gd name="T39" fmla="*/ 284 h 28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4" h="284">
                    <a:moveTo>
                      <a:pt x="103" y="284"/>
                    </a:moveTo>
                    <a:cubicBezTo>
                      <a:pt x="94" y="284"/>
                      <a:pt x="86" y="280"/>
                      <a:pt x="80" y="273"/>
                    </a:cubicBezTo>
                    <a:cubicBezTo>
                      <a:pt x="9" y="178"/>
                      <a:pt x="9" y="178"/>
                      <a:pt x="9" y="178"/>
                    </a:cubicBezTo>
                    <a:cubicBezTo>
                      <a:pt x="0" y="166"/>
                      <a:pt x="2" y="149"/>
                      <a:pt x="14" y="139"/>
                    </a:cubicBezTo>
                    <a:cubicBezTo>
                      <a:pt x="27" y="130"/>
                      <a:pt x="44" y="133"/>
                      <a:pt x="53" y="145"/>
                    </a:cubicBezTo>
                    <a:cubicBezTo>
                      <a:pt x="100" y="207"/>
                      <a:pt x="100" y="207"/>
                      <a:pt x="100" y="207"/>
                    </a:cubicBezTo>
                    <a:cubicBezTo>
                      <a:pt x="219" y="17"/>
                      <a:pt x="219" y="17"/>
                      <a:pt x="219" y="17"/>
                    </a:cubicBezTo>
                    <a:cubicBezTo>
                      <a:pt x="227" y="4"/>
                      <a:pt x="244" y="0"/>
                      <a:pt x="257" y="8"/>
                    </a:cubicBezTo>
                    <a:cubicBezTo>
                      <a:pt x="270" y="16"/>
                      <a:pt x="274" y="33"/>
                      <a:pt x="266" y="47"/>
                    </a:cubicBezTo>
                    <a:cubicBezTo>
                      <a:pt x="126" y="271"/>
                      <a:pt x="126" y="271"/>
                      <a:pt x="126" y="271"/>
                    </a:cubicBezTo>
                    <a:cubicBezTo>
                      <a:pt x="121" y="279"/>
                      <a:pt x="113" y="283"/>
                      <a:pt x="104" y="284"/>
                    </a:cubicBezTo>
                    <a:cubicBezTo>
                      <a:pt x="104" y="284"/>
                      <a:pt x="103" y="284"/>
                      <a:pt x="103" y="284"/>
                    </a:cubicBezTo>
                    <a:close/>
                  </a:path>
                </a:pathLst>
              </a:custGeom>
              <a:solidFill>
                <a:schemeClr val="bg1"/>
              </a:solidFill>
              <a:ln w="9525">
                <a:noFill/>
                <a:round/>
              </a:ln>
            </p:spPr>
            <p:txBody>
              <a:bodyPr/>
              <a:lstStyle/>
              <a:p>
                <a:endParaRPr lang="zh-CN" altLang="en-US"/>
              </a:p>
            </p:txBody>
          </p:sp>
        </p:grpSp>
        <p:sp>
          <p:nvSpPr>
            <p:cNvPr id="208914" name="TextBox 50"/>
            <p:cNvSpPr txBox="1">
              <a:spLocks noChangeArrowheads="1"/>
            </p:cNvSpPr>
            <p:nvPr/>
          </p:nvSpPr>
          <p:spPr bwMode="auto">
            <a:xfrm>
              <a:off x="1957265" y="2260439"/>
              <a:ext cx="3883474" cy="1423443"/>
            </a:xfrm>
            <a:prstGeom prst="rect">
              <a:avLst/>
            </a:prstGeom>
            <a:noFill/>
            <a:ln w="9525">
              <a:noFill/>
              <a:miter lim="800000"/>
            </a:ln>
          </p:spPr>
          <p:txBody>
            <a:bodyPr>
              <a:spAutoFit/>
            </a:bodyPr>
            <a:lstStyle/>
            <a:p>
              <a:pPr>
                <a:lnSpc>
                  <a:spcPct val="120000"/>
                </a:lnSpc>
              </a:pPr>
              <a:r>
                <a:rPr lang="zh-CN" altLang="en-US"/>
                <a:t>指个人</a:t>
              </a:r>
              <a:r>
                <a:rPr lang="zh-CN" altLang="en-US" b="1"/>
                <a:t>转让</a:t>
              </a:r>
              <a:r>
                <a:rPr lang="zh-CN" altLang="en-US"/>
                <a:t>有价证券、</a:t>
              </a:r>
              <a:r>
                <a:rPr lang="zh-CN" altLang="en-US" b="1"/>
                <a:t>股权</a:t>
              </a:r>
              <a:r>
                <a:rPr lang="zh-CN" altLang="en-US"/>
                <a:t>、合伙企业中的财产份额、不动产、机器设备、车船以及其他财产取得的所得。</a:t>
              </a:r>
              <a:r>
                <a:rPr lang="en-US"/>
                <a:t/>
              </a:r>
              <a:br>
                <a:rPr lang="en-US"/>
              </a:br>
              <a:r>
                <a:rPr lang="zh-CN" altLang="en-US"/>
                <a:t>（境内</a:t>
              </a:r>
              <a:r>
                <a:rPr lang="zh-CN" altLang="en-US" b="1"/>
                <a:t>股票转让</a:t>
              </a:r>
              <a:r>
                <a:rPr lang="zh-CN" altLang="en-US"/>
                <a:t>所得暂不征收个人所得税。）</a:t>
              </a:r>
            </a:p>
          </p:txBody>
        </p:sp>
        <p:sp>
          <p:nvSpPr>
            <p:cNvPr id="208915" name="TextBox 51"/>
            <p:cNvSpPr txBox="1">
              <a:spLocks noChangeArrowheads="1"/>
            </p:cNvSpPr>
            <p:nvPr/>
          </p:nvSpPr>
          <p:spPr bwMode="auto">
            <a:xfrm>
              <a:off x="1874457" y="1894925"/>
              <a:ext cx="3587379" cy="739414"/>
            </a:xfrm>
            <a:prstGeom prst="rect">
              <a:avLst/>
            </a:prstGeom>
            <a:noFill/>
            <a:ln w="9525">
              <a:noFill/>
              <a:miter lim="800000"/>
            </a:ln>
          </p:spPr>
          <p:txBody>
            <a:bodyPr lIns="182843" tIns="91422" rIns="182843" bIns="91422">
              <a:spAutoFit/>
            </a:bodyPr>
            <a:lstStyle/>
            <a:p>
              <a:r>
                <a:rPr lang="zh-CN" altLang="en-US" b="1">
                  <a:solidFill>
                    <a:srgbClr val="6BDBCF"/>
                  </a:solidFill>
                  <a:latin typeface="微软雅黑" panose="020B0503020204020204" pitchFamily="34" charset="-122"/>
                  <a:ea typeface="微软雅黑" panose="020B0503020204020204" pitchFamily="34" charset="-122"/>
                  <a:cs typeface="Lato Regular"/>
                </a:rPr>
                <a:t>（</a:t>
              </a:r>
              <a:r>
                <a:rPr lang="en-US" altLang="zh-CN" b="1">
                  <a:solidFill>
                    <a:srgbClr val="6BDBCF"/>
                  </a:solidFill>
                  <a:latin typeface="微软雅黑" panose="020B0503020204020204" pitchFamily="34" charset="-122"/>
                  <a:ea typeface="微软雅黑" panose="020B0503020204020204" pitchFamily="34" charset="-122"/>
                  <a:cs typeface="Lato Regular"/>
                </a:rPr>
                <a:t>8</a:t>
              </a:r>
              <a:r>
                <a:rPr lang="zh-CN" altLang="en-US" b="1">
                  <a:solidFill>
                    <a:srgbClr val="6BDBCF"/>
                  </a:solidFill>
                  <a:latin typeface="微软雅黑" panose="020B0503020204020204" pitchFamily="34" charset="-122"/>
                  <a:ea typeface="微软雅黑" panose="020B0503020204020204" pitchFamily="34" charset="-122"/>
                  <a:cs typeface="Lato Regular"/>
                </a:rPr>
                <a:t>）财产转让所得</a:t>
              </a:r>
              <a:endParaRPr lang="en-US" altLang="zh-CN" b="1">
                <a:solidFill>
                  <a:srgbClr val="6BDBCF"/>
                </a:solidFill>
                <a:latin typeface="微软雅黑" panose="020B0503020204020204" pitchFamily="34" charset="-122"/>
                <a:ea typeface="微软雅黑" panose="020B0503020204020204" pitchFamily="34" charset="-122"/>
                <a:cs typeface="Lato Regular"/>
              </a:endParaRPr>
            </a:p>
            <a:p>
              <a:endParaRPr lang="en-US" altLang="zh-CN" b="1">
                <a:solidFill>
                  <a:srgbClr val="6BDBCF"/>
                </a:solidFill>
                <a:latin typeface="微软雅黑" panose="020B0503020204020204" pitchFamily="34" charset="-122"/>
                <a:ea typeface="微软雅黑" panose="020B0503020204020204" pitchFamily="34" charset="-122"/>
                <a:cs typeface="Lato Regular"/>
              </a:endParaRPr>
            </a:p>
          </p:txBody>
        </p:sp>
      </p:grpSp>
      <p:grpSp>
        <p:nvGrpSpPr>
          <p:cNvPr id="208910" name="Group 55"/>
          <p:cNvGrpSpPr/>
          <p:nvPr/>
        </p:nvGrpSpPr>
        <p:grpSpPr bwMode="auto">
          <a:xfrm>
            <a:off x="3236913" y="119063"/>
            <a:ext cx="4359275" cy="777875"/>
            <a:chOff x="2389" y="75"/>
            <a:chExt cx="1722" cy="490"/>
          </a:xfrm>
        </p:grpSpPr>
        <p:grpSp>
          <p:nvGrpSpPr>
            <p:cNvPr id="46" name="组合 35"/>
            <p:cNvGrpSpPr/>
            <p:nvPr/>
          </p:nvGrpSpPr>
          <p:grpSpPr>
            <a:xfrm>
              <a:off x="2389" y="75"/>
              <a:ext cx="1722" cy="357"/>
              <a:chOff x="1884464" y="2224761"/>
              <a:chExt cx="1623874" cy="1623874"/>
            </a:xfrm>
            <a:solidFill>
              <a:srgbClr val="6BDBCF"/>
            </a:solidFill>
          </p:grpSpPr>
          <p:sp>
            <p:nvSpPr>
              <p:cNvPr id="50" name="Rectángulo redondeado 38"/>
              <p:cNvSpPr/>
              <p:nvPr/>
            </p:nvSpPr>
            <p:spPr>
              <a:xfrm>
                <a:off x="1884464" y="2224761"/>
                <a:ext cx="1623874" cy="162387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08912" name="Text Box 57"/>
            <p:cNvSpPr txBox="1">
              <a:spLocks noChangeArrowheads="1"/>
            </p:cNvSpPr>
            <p:nvPr/>
          </p:nvSpPr>
          <p:spPr bwMode="auto">
            <a:xfrm>
              <a:off x="2615" y="119"/>
              <a:ext cx="1270" cy="446"/>
            </a:xfrm>
            <a:prstGeom prst="rect">
              <a:avLst/>
            </a:prstGeom>
            <a:noFill/>
            <a:ln w="9525">
              <a:noFill/>
              <a:miter lim="800000"/>
            </a:ln>
          </p:spPr>
          <p:txBody>
            <a:bodyPr>
              <a:spAutoFit/>
            </a:bodyPr>
            <a:lstStyle/>
            <a:p>
              <a:pPr>
                <a:spcBef>
                  <a:spcPct val="50000"/>
                </a:spcBef>
              </a:pPr>
              <a:r>
                <a:rPr lang="zh-CN" altLang="en-US" sz="2000" b="1"/>
                <a:t>二、个人所得税征税范围</a:t>
              </a: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47866"/>
                                        </p:tgtEl>
                                        <p:attrNameLst>
                                          <p:attrName>style.visibility</p:attrName>
                                        </p:attrNameLst>
                                      </p:cBhvr>
                                      <p:to>
                                        <p:strVal val="visible"/>
                                      </p:to>
                                    </p:set>
                                    <p:animEffect transition="in" filter="box(in)">
                                      <p:cBhvr>
                                        <p:cTn id="7" dur="500"/>
                                        <p:tgtEl>
                                          <p:spTgt spid="24786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47867"/>
                                        </p:tgtEl>
                                        <p:attrNameLst>
                                          <p:attrName>style.visibility</p:attrName>
                                        </p:attrNameLst>
                                      </p:cBhvr>
                                      <p:to>
                                        <p:strVal val="visible"/>
                                      </p:to>
                                    </p:set>
                                    <p:animEffect transition="in" filter="blinds(horizontal)">
                                      <p:cBhvr>
                                        <p:cTn id="12" dur="500"/>
                                        <p:tgtEl>
                                          <p:spTgt spid="247867"/>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47868"/>
                                        </p:tgtEl>
                                        <p:attrNameLst>
                                          <p:attrName>style.visibility</p:attrName>
                                        </p:attrNameLst>
                                      </p:cBhvr>
                                      <p:to>
                                        <p:strVal val="visible"/>
                                      </p:to>
                                    </p:set>
                                    <p:animEffect transition="in" filter="blinds(horizontal)">
                                      <p:cBhvr>
                                        <p:cTn id="15" dur="500"/>
                                        <p:tgtEl>
                                          <p:spTgt spid="247868"/>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247869"/>
                                        </p:tgtEl>
                                        <p:attrNameLst>
                                          <p:attrName>style.visibility</p:attrName>
                                        </p:attrNameLst>
                                      </p:cBhvr>
                                      <p:to>
                                        <p:strVal val="visible"/>
                                      </p:to>
                                    </p:set>
                                    <p:animEffect transition="in" filter="box(in)">
                                      <p:cBhvr>
                                        <p:cTn id="20" dur="500"/>
                                        <p:tgtEl>
                                          <p:spTgt spid="247869"/>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247870"/>
                                        </p:tgtEl>
                                        <p:attrNameLst>
                                          <p:attrName>style.visibility</p:attrName>
                                        </p:attrNameLst>
                                      </p:cBhvr>
                                      <p:to>
                                        <p:strVal val="visible"/>
                                      </p:to>
                                    </p:set>
                                    <p:animEffect transition="in" filter="box(in)">
                                      <p:cBhvr>
                                        <p:cTn id="23" dur="500"/>
                                        <p:tgtEl>
                                          <p:spTgt spid="247870"/>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47872"/>
                                        </p:tgtEl>
                                        <p:attrNameLst>
                                          <p:attrName>style.visibility</p:attrName>
                                        </p:attrNameLst>
                                      </p:cBhvr>
                                      <p:to>
                                        <p:strVal val="visible"/>
                                      </p:to>
                                    </p:set>
                                    <p:animEffect transition="in" filter="blinds(horizontal)">
                                      <p:cBhvr>
                                        <p:cTn id="28" dur="500"/>
                                        <p:tgtEl>
                                          <p:spTgt spid="247872"/>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247871"/>
                                        </p:tgtEl>
                                        <p:attrNameLst>
                                          <p:attrName>style.visibility</p:attrName>
                                        </p:attrNameLst>
                                      </p:cBhvr>
                                      <p:to>
                                        <p:strVal val="visible"/>
                                      </p:to>
                                    </p:set>
                                    <p:animEffect transition="in" filter="box(in)">
                                      <p:cBhvr>
                                        <p:cTn id="33" dur="500"/>
                                        <p:tgtEl>
                                          <p:spTgt spid="247871"/>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blinds(horizontal)">
                                      <p:cBhvr>
                                        <p:cTn id="38" dur="500"/>
                                        <p:tgtEl>
                                          <p:spTgt spid="4"/>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blinds(horizontal)">
                                      <p:cBhvr>
                                        <p:cTn id="43" dur="500"/>
                                        <p:tgtEl>
                                          <p:spTgt spid="9"/>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blinds(horizontal)">
                                      <p:cBhvr>
                                        <p:cTn id="48" dur="500"/>
                                        <p:tgtEl>
                                          <p:spTgt spid="36"/>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nodeType="click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blinds(horizontal)">
                                      <p:cBhvr>
                                        <p:cTn id="5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66" grpId="0" animBg="1"/>
      <p:bldP spid="247867" grpId="0" animBg="1"/>
      <p:bldP spid="247868" grpId="0" animBg="1"/>
      <p:bldP spid="247869" grpId="0" animBg="1"/>
      <p:bldP spid="247870" grpId="0" animBg="1"/>
      <p:bldP spid="247871" grpId="0" animBg="1"/>
      <p:bldP spid="24787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0945" name="组合 3"/>
          <p:cNvGrpSpPr/>
          <p:nvPr/>
        </p:nvGrpSpPr>
        <p:grpSpPr bwMode="auto">
          <a:xfrm>
            <a:off x="-28575" y="-26988"/>
            <a:ext cx="12218988" cy="1022351"/>
            <a:chOff x="-28575" y="3703045"/>
            <a:chExt cx="12316469" cy="1022099"/>
          </a:xfrm>
        </p:grpSpPr>
        <p:sp>
          <p:nvSpPr>
            <p:cNvPr id="5" name="矩形 4"/>
            <p:cNvSpPr/>
            <p:nvPr/>
          </p:nvSpPr>
          <p:spPr>
            <a:xfrm>
              <a:off x="5061550" y="4096649"/>
              <a:ext cx="7226344" cy="628495"/>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6"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7" name="矩形 4"/>
            <p:cNvSpPr/>
            <p:nvPr/>
          </p:nvSpPr>
          <p:spPr>
            <a:xfrm flipH="1">
              <a:off x="-28575" y="3742723"/>
              <a:ext cx="5184534" cy="964962"/>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10946" name="TextBox 59"/>
          <p:cNvSpPr>
            <a:spLocks noChangeArrowheads="1"/>
          </p:cNvSpPr>
          <p:nvPr/>
        </p:nvSpPr>
        <p:spPr bwMode="auto">
          <a:xfrm flipH="1">
            <a:off x="190500" y="115888"/>
            <a:ext cx="1727200" cy="366712"/>
          </a:xfrm>
          <a:prstGeom prst="rect">
            <a:avLst/>
          </a:prstGeom>
          <a:noFill/>
          <a:ln w="9525">
            <a:noFill/>
            <a:miter lim="800000"/>
          </a:ln>
        </p:spPr>
        <p:txBody>
          <a:bodyPr>
            <a:spAutoFit/>
          </a:bodyPr>
          <a:lstStyle/>
          <a:p>
            <a:pPr eaLnBrk="0" hangingPunct="0"/>
            <a:r>
              <a:rPr lang="zh-CN" altLang="zh-CN" b="1">
                <a:solidFill>
                  <a:schemeClr val="bg1"/>
                </a:solidFill>
                <a:latin typeface="黑体" panose="02010609060101010101" charset="-122"/>
                <a:ea typeface="黑体" panose="02010609060101010101" charset="-122"/>
                <a:cs typeface="Arial Unicode MS" panose="020B0604020202020204" pitchFamily="34" charset="-122"/>
                <a:sym typeface="方正兰亭黑_GBK"/>
              </a:rPr>
              <a:t>学习重点</a:t>
            </a:r>
          </a:p>
        </p:txBody>
      </p:sp>
      <p:sp>
        <p:nvSpPr>
          <p:cNvPr id="210947" name="AutoShape 58"/>
          <p:cNvSpPr>
            <a:spLocks noChangeArrowheads="1"/>
          </p:cNvSpPr>
          <p:nvPr/>
        </p:nvSpPr>
        <p:spPr bwMode="auto">
          <a:xfrm>
            <a:off x="550863" y="1268413"/>
            <a:ext cx="1368425" cy="936625"/>
          </a:xfrm>
          <a:prstGeom prst="roundRect">
            <a:avLst>
              <a:gd name="adj" fmla="val 16667"/>
            </a:avLst>
          </a:prstGeom>
          <a:solidFill>
            <a:srgbClr val="CCFFCC"/>
          </a:solidFill>
          <a:ln w="9525">
            <a:solidFill>
              <a:schemeClr val="tx1"/>
            </a:solidFill>
            <a:round/>
          </a:ln>
        </p:spPr>
        <p:txBody>
          <a:bodyPr wrap="none" anchor="ctr"/>
          <a:lstStyle/>
          <a:p>
            <a:pPr algn="ctr"/>
            <a:r>
              <a:rPr lang="zh-CN" altLang="en-US"/>
              <a:t>居民纳税人</a:t>
            </a:r>
          </a:p>
        </p:txBody>
      </p:sp>
      <p:sp>
        <p:nvSpPr>
          <p:cNvPr id="210948" name="AutoShape 59"/>
          <p:cNvSpPr>
            <a:spLocks noChangeArrowheads="1"/>
          </p:cNvSpPr>
          <p:nvPr/>
        </p:nvSpPr>
        <p:spPr bwMode="auto">
          <a:xfrm rot="-928385">
            <a:off x="2062163" y="1268413"/>
            <a:ext cx="1079500" cy="287337"/>
          </a:xfrm>
          <a:prstGeom prst="rightArrow">
            <a:avLst>
              <a:gd name="adj1" fmla="val 50000"/>
              <a:gd name="adj2" fmla="val 93923"/>
            </a:avLst>
          </a:prstGeom>
          <a:solidFill>
            <a:schemeClr val="accent1"/>
          </a:solidFill>
          <a:ln w="9525">
            <a:solidFill>
              <a:schemeClr val="tx1"/>
            </a:solidFill>
            <a:miter lim="800000"/>
          </a:ln>
        </p:spPr>
        <p:txBody>
          <a:bodyPr wrap="none" anchor="ctr"/>
          <a:lstStyle/>
          <a:p>
            <a:endParaRPr lang="zh-CN" altLang="en-US"/>
          </a:p>
        </p:txBody>
      </p:sp>
      <p:sp>
        <p:nvSpPr>
          <p:cNvPr id="210949" name="AutoShape 60"/>
          <p:cNvSpPr>
            <a:spLocks noChangeArrowheads="1"/>
          </p:cNvSpPr>
          <p:nvPr/>
        </p:nvSpPr>
        <p:spPr bwMode="auto">
          <a:xfrm rot="463531">
            <a:off x="2135188" y="1916113"/>
            <a:ext cx="1079500" cy="287337"/>
          </a:xfrm>
          <a:prstGeom prst="rightArrow">
            <a:avLst>
              <a:gd name="adj1" fmla="val 50000"/>
              <a:gd name="adj2" fmla="val 93923"/>
            </a:avLst>
          </a:prstGeom>
          <a:solidFill>
            <a:schemeClr val="accent1"/>
          </a:solidFill>
          <a:ln w="9525">
            <a:solidFill>
              <a:schemeClr val="tx1"/>
            </a:solidFill>
            <a:miter lim="800000"/>
          </a:ln>
        </p:spPr>
        <p:txBody>
          <a:bodyPr wrap="none" anchor="ctr"/>
          <a:lstStyle/>
          <a:p>
            <a:endParaRPr lang="zh-CN" altLang="en-US"/>
          </a:p>
        </p:txBody>
      </p:sp>
      <p:sp>
        <p:nvSpPr>
          <p:cNvPr id="210950" name="Rectangle 61"/>
          <p:cNvSpPr>
            <a:spLocks noChangeArrowheads="1"/>
          </p:cNvSpPr>
          <p:nvPr/>
        </p:nvSpPr>
        <p:spPr bwMode="auto">
          <a:xfrm>
            <a:off x="3286125" y="1052513"/>
            <a:ext cx="2520950" cy="431800"/>
          </a:xfrm>
          <a:prstGeom prst="rect">
            <a:avLst/>
          </a:prstGeom>
          <a:solidFill>
            <a:srgbClr val="CCFFCC"/>
          </a:solidFill>
          <a:ln w="9525">
            <a:solidFill>
              <a:schemeClr val="tx1"/>
            </a:solidFill>
            <a:miter lim="800000"/>
          </a:ln>
        </p:spPr>
        <p:txBody>
          <a:bodyPr wrap="none" anchor="ctr"/>
          <a:lstStyle/>
          <a:p>
            <a:pPr algn="ctr"/>
            <a:r>
              <a:rPr lang="zh-CN" altLang="en-US"/>
              <a:t>来源于境内的所得</a:t>
            </a:r>
          </a:p>
        </p:txBody>
      </p:sp>
      <p:sp>
        <p:nvSpPr>
          <p:cNvPr id="210951" name="Rectangle 62"/>
          <p:cNvSpPr>
            <a:spLocks noChangeArrowheads="1"/>
          </p:cNvSpPr>
          <p:nvPr/>
        </p:nvSpPr>
        <p:spPr bwMode="auto">
          <a:xfrm>
            <a:off x="3286125" y="1989138"/>
            <a:ext cx="2520950" cy="431800"/>
          </a:xfrm>
          <a:prstGeom prst="rect">
            <a:avLst/>
          </a:prstGeom>
          <a:solidFill>
            <a:srgbClr val="CCFFCC"/>
          </a:solidFill>
          <a:ln w="9525">
            <a:solidFill>
              <a:schemeClr val="tx1"/>
            </a:solidFill>
            <a:miter lim="800000"/>
          </a:ln>
        </p:spPr>
        <p:txBody>
          <a:bodyPr wrap="none" anchor="ctr"/>
          <a:lstStyle/>
          <a:p>
            <a:pPr algn="ctr"/>
            <a:r>
              <a:rPr lang="zh-CN" altLang="en-US"/>
              <a:t>来源于境外的所得</a:t>
            </a:r>
          </a:p>
        </p:txBody>
      </p:sp>
      <p:sp>
        <p:nvSpPr>
          <p:cNvPr id="210952" name="AutoShape 63"/>
          <p:cNvSpPr>
            <a:spLocks noChangeArrowheads="1"/>
          </p:cNvSpPr>
          <p:nvPr/>
        </p:nvSpPr>
        <p:spPr bwMode="auto">
          <a:xfrm rot="-9948382">
            <a:off x="5951538" y="1268413"/>
            <a:ext cx="1079500" cy="287337"/>
          </a:xfrm>
          <a:prstGeom prst="rightArrow">
            <a:avLst>
              <a:gd name="adj1" fmla="val 50000"/>
              <a:gd name="adj2" fmla="val 93923"/>
            </a:avLst>
          </a:prstGeom>
          <a:solidFill>
            <a:schemeClr val="accent1"/>
          </a:solidFill>
          <a:ln w="9525">
            <a:solidFill>
              <a:schemeClr val="tx1"/>
            </a:solidFill>
            <a:miter lim="800000"/>
          </a:ln>
        </p:spPr>
        <p:txBody>
          <a:bodyPr wrap="none" anchor="ctr"/>
          <a:lstStyle/>
          <a:p>
            <a:endParaRPr lang="zh-CN" altLang="en-US"/>
          </a:p>
        </p:txBody>
      </p:sp>
      <p:sp>
        <p:nvSpPr>
          <p:cNvPr id="210953" name="AutoShape 64"/>
          <p:cNvSpPr>
            <a:spLocks noChangeArrowheads="1"/>
          </p:cNvSpPr>
          <p:nvPr/>
        </p:nvSpPr>
        <p:spPr bwMode="auto">
          <a:xfrm>
            <a:off x="7391400" y="1268413"/>
            <a:ext cx="1368425" cy="936625"/>
          </a:xfrm>
          <a:prstGeom prst="roundRect">
            <a:avLst>
              <a:gd name="adj" fmla="val 16667"/>
            </a:avLst>
          </a:prstGeom>
          <a:solidFill>
            <a:srgbClr val="CCFFCC"/>
          </a:solidFill>
          <a:ln w="9525">
            <a:solidFill>
              <a:schemeClr val="tx1"/>
            </a:solidFill>
            <a:round/>
          </a:ln>
        </p:spPr>
        <p:txBody>
          <a:bodyPr wrap="none" anchor="ctr"/>
          <a:lstStyle/>
          <a:p>
            <a:pPr algn="ctr"/>
            <a:r>
              <a:rPr lang="zh-CN" altLang="en-US"/>
              <a:t>非居民</a:t>
            </a:r>
          </a:p>
          <a:p>
            <a:pPr algn="ctr"/>
            <a:r>
              <a:rPr lang="zh-CN" altLang="en-US"/>
              <a:t>纳税人</a:t>
            </a:r>
          </a:p>
        </p:txBody>
      </p:sp>
      <p:grpSp>
        <p:nvGrpSpPr>
          <p:cNvPr id="210954" name="Group 55"/>
          <p:cNvGrpSpPr/>
          <p:nvPr/>
        </p:nvGrpSpPr>
        <p:grpSpPr bwMode="auto">
          <a:xfrm>
            <a:off x="3236913" y="119063"/>
            <a:ext cx="4359275" cy="777875"/>
            <a:chOff x="2389" y="75"/>
            <a:chExt cx="1722" cy="490"/>
          </a:xfrm>
        </p:grpSpPr>
        <p:grpSp>
          <p:nvGrpSpPr>
            <p:cNvPr id="46" name="组合 35"/>
            <p:cNvGrpSpPr/>
            <p:nvPr/>
          </p:nvGrpSpPr>
          <p:grpSpPr>
            <a:xfrm>
              <a:off x="2389" y="75"/>
              <a:ext cx="1722" cy="357"/>
              <a:chOff x="1884464" y="2224761"/>
              <a:chExt cx="1623874" cy="1623874"/>
            </a:xfrm>
            <a:solidFill>
              <a:srgbClr val="6BDBCF"/>
            </a:solidFill>
          </p:grpSpPr>
          <p:sp>
            <p:nvSpPr>
              <p:cNvPr id="50" name="Rectángulo redondeado 38"/>
              <p:cNvSpPr/>
              <p:nvPr/>
            </p:nvSpPr>
            <p:spPr>
              <a:xfrm>
                <a:off x="1884464" y="2224761"/>
                <a:ext cx="1623874" cy="162387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5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10977" name="Text Box 57"/>
            <p:cNvSpPr txBox="1">
              <a:spLocks noChangeArrowheads="1"/>
            </p:cNvSpPr>
            <p:nvPr/>
          </p:nvSpPr>
          <p:spPr bwMode="auto">
            <a:xfrm>
              <a:off x="2615" y="119"/>
              <a:ext cx="1270" cy="446"/>
            </a:xfrm>
            <a:prstGeom prst="rect">
              <a:avLst/>
            </a:prstGeom>
            <a:noFill/>
            <a:ln w="9525">
              <a:noFill/>
              <a:miter lim="800000"/>
            </a:ln>
          </p:spPr>
          <p:txBody>
            <a:bodyPr>
              <a:spAutoFit/>
            </a:bodyPr>
            <a:lstStyle/>
            <a:p>
              <a:pPr>
                <a:spcBef>
                  <a:spcPct val="50000"/>
                </a:spcBef>
              </a:pPr>
              <a:r>
                <a:rPr lang="zh-CN" altLang="en-US" sz="2000" b="1"/>
                <a:t>二、个人所得税征税范围</a:t>
              </a:r>
            </a:p>
          </p:txBody>
        </p:sp>
      </p:grpSp>
      <p:sp>
        <p:nvSpPr>
          <p:cNvPr id="210955" name="文本框 1"/>
          <p:cNvSpPr txBox="1">
            <a:spLocks noChangeArrowheads="1"/>
          </p:cNvSpPr>
          <p:nvPr/>
        </p:nvSpPr>
        <p:spPr bwMode="auto">
          <a:xfrm>
            <a:off x="406400" y="2781300"/>
            <a:ext cx="11391900" cy="1736725"/>
          </a:xfrm>
          <a:prstGeom prst="rect">
            <a:avLst/>
          </a:prstGeom>
          <a:noFill/>
          <a:ln w="9525">
            <a:noFill/>
            <a:miter lim="800000"/>
          </a:ln>
        </p:spPr>
        <p:txBody>
          <a:bodyPr>
            <a:spAutoFit/>
          </a:bodyPr>
          <a:lstStyle/>
          <a:p>
            <a:r>
              <a:rPr lang="zh-CN" altLang="en-US" b="1" u="sng">
                <a:solidFill>
                  <a:srgbClr val="FF0000"/>
                </a:solidFill>
                <a:latin typeface="宋体" panose="02010600030101010101" pitchFamily="2" charset="-122"/>
              </a:rPr>
              <a:t>所得来源地的确定</a:t>
            </a:r>
            <a:r>
              <a:rPr lang="en-US" altLang="zh-CN">
                <a:solidFill>
                  <a:srgbClr val="000000"/>
                </a:solidFill>
                <a:latin typeface="宋体" panose="02010600030101010101" pitchFamily="2" charset="-122"/>
              </a:rPr>
              <a:t>:</a:t>
            </a:r>
            <a:r>
              <a:rPr lang="zh-CN" altLang="en-US" u="sng">
                <a:solidFill>
                  <a:srgbClr val="2100A5"/>
                </a:solidFill>
                <a:latin typeface="宋体" panose="02010600030101010101" pitchFamily="2" charset="-122"/>
              </a:rPr>
              <a:t>除另有规定外，下列所得，不论</a:t>
            </a:r>
            <a:r>
              <a:rPr lang="zh-CN" altLang="en-US" b="1" u="sng">
                <a:solidFill>
                  <a:srgbClr val="2100A5"/>
                </a:solidFill>
                <a:latin typeface="宋体" panose="02010600030101010101" pitchFamily="2" charset="-122"/>
              </a:rPr>
              <a:t>支付</a:t>
            </a:r>
            <a:r>
              <a:rPr lang="zh-CN" altLang="en-US" u="sng">
                <a:solidFill>
                  <a:srgbClr val="2100A5"/>
                </a:solidFill>
                <a:latin typeface="宋体" panose="02010600030101010101" pitchFamily="2" charset="-122"/>
              </a:rPr>
              <a:t>地点是否在中国境内，均为来源于中国境内的所得</a:t>
            </a:r>
            <a:r>
              <a:rPr lang="zh-CN" altLang="en-US">
                <a:solidFill>
                  <a:srgbClr val="000000"/>
                </a:solidFill>
                <a:latin typeface="宋体" panose="02010600030101010101" pitchFamily="2" charset="-122"/>
              </a:rPr>
              <a:t>：　　</a:t>
            </a:r>
            <a:r>
              <a:rPr lang="en-US" altLang="zh-CN">
                <a:solidFill>
                  <a:srgbClr val="000000"/>
                </a:solidFill>
                <a:latin typeface="宋体" panose="02010600030101010101" pitchFamily="2" charset="-122"/>
              </a:rPr>
              <a:t>1.</a:t>
            </a:r>
            <a:r>
              <a:rPr lang="zh-CN" altLang="en-US">
                <a:solidFill>
                  <a:srgbClr val="000000"/>
                </a:solidFill>
                <a:latin typeface="宋体" panose="02010600030101010101" pitchFamily="2" charset="-122"/>
              </a:rPr>
              <a:t>因任职、受雇、履约等而在中国</a:t>
            </a:r>
            <a:r>
              <a:rPr lang="zh-CN" altLang="en-US" b="1">
                <a:solidFill>
                  <a:srgbClr val="000000"/>
                </a:solidFill>
                <a:latin typeface="宋体" panose="02010600030101010101" pitchFamily="2" charset="-122"/>
              </a:rPr>
              <a:t>境内提供</a:t>
            </a:r>
            <a:r>
              <a:rPr lang="zh-CN" altLang="en-US">
                <a:solidFill>
                  <a:srgbClr val="000000"/>
                </a:solidFill>
                <a:latin typeface="宋体" panose="02010600030101010101" pitchFamily="2" charset="-122"/>
              </a:rPr>
              <a:t>劳务取得的所得。　　</a:t>
            </a:r>
          </a:p>
          <a:p>
            <a:r>
              <a:rPr lang="en-US" altLang="zh-CN">
                <a:solidFill>
                  <a:srgbClr val="000000"/>
                </a:solidFill>
                <a:latin typeface="宋体" panose="02010600030101010101" pitchFamily="2" charset="-122"/>
              </a:rPr>
              <a:t>2.</a:t>
            </a:r>
            <a:r>
              <a:rPr lang="zh-CN" altLang="en-US">
                <a:solidFill>
                  <a:srgbClr val="000000"/>
                </a:solidFill>
                <a:latin typeface="宋体" panose="02010600030101010101" pitchFamily="2" charset="-122"/>
              </a:rPr>
              <a:t>将财产出租给承租人在中国</a:t>
            </a:r>
            <a:r>
              <a:rPr lang="zh-CN" altLang="en-US" b="1">
                <a:solidFill>
                  <a:srgbClr val="000000"/>
                </a:solidFill>
                <a:latin typeface="宋体" panose="02010600030101010101" pitchFamily="2" charset="-122"/>
              </a:rPr>
              <a:t>境内使用</a:t>
            </a:r>
            <a:r>
              <a:rPr lang="zh-CN" altLang="en-US">
                <a:solidFill>
                  <a:srgbClr val="000000"/>
                </a:solidFill>
                <a:latin typeface="宋体" panose="02010600030101010101" pitchFamily="2" charset="-122"/>
              </a:rPr>
              <a:t>而取得的所得。　　</a:t>
            </a:r>
          </a:p>
          <a:p>
            <a:r>
              <a:rPr lang="en-US" altLang="zh-CN">
                <a:solidFill>
                  <a:srgbClr val="000000"/>
                </a:solidFill>
                <a:latin typeface="宋体" panose="02010600030101010101" pitchFamily="2" charset="-122"/>
              </a:rPr>
              <a:t>3.</a:t>
            </a:r>
            <a:r>
              <a:rPr lang="zh-CN" altLang="en-US">
                <a:solidFill>
                  <a:srgbClr val="000000"/>
                </a:solidFill>
                <a:latin typeface="宋体" panose="02010600030101010101" pitchFamily="2" charset="-122"/>
              </a:rPr>
              <a:t>转让中国</a:t>
            </a:r>
            <a:r>
              <a:rPr lang="zh-CN" altLang="en-US" b="1">
                <a:solidFill>
                  <a:srgbClr val="000000"/>
                </a:solidFill>
                <a:latin typeface="宋体" panose="02010600030101010101" pitchFamily="2" charset="-122"/>
              </a:rPr>
              <a:t>境内的</a:t>
            </a:r>
            <a:r>
              <a:rPr lang="zh-CN" altLang="en-US">
                <a:solidFill>
                  <a:srgbClr val="000000"/>
                </a:solidFill>
                <a:latin typeface="宋体" panose="02010600030101010101" pitchFamily="2" charset="-122"/>
              </a:rPr>
              <a:t>不动产等财产或者在中国</a:t>
            </a:r>
            <a:r>
              <a:rPr lang="zh-CN" altLang="en-US" b="1">
                <a:solidFill>
                  <a:srgbClr val="000000"/>
                </a:solidFill>
                <a:latin typeface="宋体" panose="02010600030101010101" pitchFamily="2" charset="-122"/>
              </a:rPr>
              <a:t>境内转让</a:t>
            </a:r>
            <a:r>
              <a:rPr lang="zh-CN" altLang="en-US">
                <a:solidFill>
                  <a:srgbClr val="000000"/>
                </a:solidFill>
                <a:latin typeface="宋体" panose="02010600030101010101" pitchFamily="2" charset="-122"/>
              </a:rPr>
              <a:t>其他财产取得的所得。　　</a:t>
            </a:r>
          </a:p>
          <a:p>
            <a:r>
              <a:rPr lang="en-US" altLang="zh-CN">
                <a:solidFill>
                  <a:srgbClr val="000000"/>
                </a:solidFill>
                <a:latin typeface="宋体" panose="02010600030101010101" pitchFamily="2" charset="-122"/>
              </a:rPr>
              <a:t>4.</a:t>
            </a:r>
            <a:r>
              <a:rPr lang="zh-CN" altLang="en-US">
                <a:solidFill>
                  <a:srgbClr val="000000"/>
                </a:solidFill>
                <a:latin typeface="宋体" panose="02010600030101010101" pitchFamily="2" charset="-122"/>
              </a:rPr>
              <a:t>许可各种特许权在中国</a:t>
            </a:r>
            <a:r>
              <a:rPr lang="zh-CN" altLang="en-US" b="1">
                <a:solidFill>
                  <a:srgbClr val="000000"/>
                </a:solidFill>
                <a:latin typeface="宋体" panose="02010600030101010101" pitchFamily="2" charset="-122"/>
              </a:rPr>
              <a:t>境内使用</a:t>
            </a:r>
            <a:r>
              <a:rPr lang="zh-CN" altLang="en-US">
                <a:solidFill>
                  <a:srgbClr val="000000"/>
                </a:solidFill>
                <a:latin typeface="宋体" panose="02010600030101010101" pitchFamily="2" charset="-122"/>
              </a:rPr>
              <a:t>而取得的所得。　　</a:t>
            </a:r>
          </a:p>
          <a:p>
            <a:r>
              <a:rPr lang="en-US" altLang="zh-CN">
                <a:solidFill>
                  <a:srgbClr val="000000"/>
                </a:solidFill>
                <a:latin typeface="宋体" panose="02010600030101010101" pitchFamily="2" charset="-122"/>
              </a:rPr>
              <a:t>5.</a:t>
            </a:r>
            <a:r>
              <a:rPr lang="zh-CN" altLang="en-US">
                <a:solidFill>
                  <a:srgbClr val="000000"/>
                </a:solidFill>
                <a:latin typeface="宋体" panose="02010600030101010101" pitchFamily="2" charset="-122"/>
              </a:rPr>
              <a:t>从中国</a:t>
            </a:r>
            <a:r>
              <a:rPr lang="zh-CN" altLang="en-US" b="1">
                <a:solidFill>
                  <a:srgbClr val="000000"/>
                </a:solidFill>
                <a:latin typeface="宋体" panose="02010600030101010101" pitchFamily="2" charset="-122"/>
              </a:rPr>
              <a:t>境内</a:t>
            </a:r>
            <a:r>
              <a:rPr lang="zh-CN" altLang="en-US">
                <a:solidFill>
                  <a:srgbClr val="000000"/>
                </a:solidFill>
                <a:latin typeface="宋体" panose="02010600030101010101" pitchFamily="2" charset="-122"/>
              </a:rPr>
              <a:t>企业、事业单位、其他组织以及居民个人</a:t>
            </a:r>
            <a:r>
              <a:rPr lang="zh-CN" altLang="en-US" b="1">
                <a:solidFill>
                  <a:srgbClr val="000000"/>
                </a:solidFill>
                <a:latin typeface="宋体" panose="02010600030101010101" pitchFamily="2" charset="-122"/>
              </a:rPr>
              <a:t>取得</a:t>
            </a:r>
            <a:r>
              <a:rPr lang="zh-CN" altLang="en-US">
                <a:solidFill>
                  <a:srgbClr val="000000"/>
                </a:solidFill>
                <a:latin typeface="宋体" panose="02010600030101010101" pitchFamily="2" charset="-122"/>
              </a:rPr>
              <a:t>的利息、股息、红利所得。</a:t>
            </a:r>
            <a:endParaRPr lang="zh-CN" altLang="en-US"/>
          </a:p>
        </p:txBody>
      </p:sp>
      <p:graphicFrame>
        <p:nvGraphicFramePr>
          <p:cNvPr id="3" name="表格 -1"/>
          <p:cNvGraphicFramePr/>
          <p:nvPr/>
        </p:nvGraphicFramePr>
        <p:xfrm>
          <a:off x="479425" y="4581525"/>
          <a:ext cx="7976870" cy="2051686"/>
        </p:xfrm>
        <a:graphic>
          <a:graphicData uri="http://schemas.openxmlformats.org/drawingml/2006/table">
            <a:tbl>
              <a:tblPr firstRow="1" bandRow="1">
                <a:tableStyleId>{5940675A-B579-460E-94D1-54222C63F5DA}</a:tableStyleId>
              </a:tblPr>
              <a:tblGrid>
                <a:gridCol w="1160145"/>
                <a:gridCol w="6816725"/>
              </a:tblGrid>
              <a:tr h="313055">
                <a:tc>
                  <a:txBody>
                    <a:bodyPr/>
                    <a:lstStyle/>
                    <a:p>
                      <a:pPr marL="0" indent="0">
                        <a:buNone/>
                      </a:pPr>
                      <a:r>
                        <a:rPr lang="zh-CN" altLang="en-US" sz="1600" b="1" u="none">
                          <a:solidFill>
                            <a:srgbClr val="000000"/>
                          </a:solidFill>
                          <a:latin typeface="黑体" panose="02010609060101010101" charset="-122"/>
                          <a:ea typeface="黑体" panose="02010609060101010101" charset="-122"/>
                          <a:cs typeface="宋体" panose="02010600030101010101" pitchFamily="2" charset="-122"/>
                        </a:rPr>
                        <a:t>境内“</a:t>
                      </a:r>
                      <a:r>
                        <a:rPr lang="en-US" altLang="zh-CN" sz="1600" b="1" u="none">
                          <a:solidFill>
                            <a:srgbClr val="000000"/>
                          </a:solidFill>
                          <a:latin typeface="黑体" panose="02010609060101010101" charset="-122"/>
                          <a:ea typeface="黑体" panose="02010609060101010101" charset="-122"/>
                          <a:cs typeface="宋体" panose="02010600030101010101" pitchFamily="2" charset="-122"/>
                        </a:rPr>
                        <a:t>+”</a:t>
                      </a:r>
                    </a:p>
                  </a:txBody>
                  <a:tcPr marL="0" marR="0" marT="0" marB="1" anchor="ctr">
                    <a:lnL w="9525" cap="flat" cmpd="sng">
                      <a:solidFill>
                        <a:srgbClr val="080000"/>
                      </a:solidFill>
                      <a:prstDash val="solid"/>
                      <a:headEnd type="none" w="med" len="med"/>
                      <a:tailEnd type="none" w="med" len="med"/>
                    </a:lnL>
                    <a:lnR w="9525" cap="flat" cmpd="sng">
                      <a:solidFill>
                        <a:srgbClr val="080000"/>
                      </a:solidFill>
                      <a:prstDash val="solid"/>
                      <a:headEnd type="none" w="med" len="med"/>
                      <a:tailEnd type="none" w="med" len="med"/>
                    </a:lnR>
                    <a:lnT w="9525" cap="flat" cmpd="sng">
                      <a:solidFill>
                        <a:srgbClr val="080000"/>
                      </a:solidFill>
                      <a:prstDash val="solid"/>
                      <a:headEnd type="none" w="med" len="med"/>
                      <a:tailEnd type="none" w="med" len="med"/>
                    </a:lnT>
                    <a:lnB w="9525" cap="flat" cmpd="sng">
                      <a:solidFill>
                        <a:srgbClr val="080000"/>
                      </a:solidFill>
                      <a:prstDash val="solid"/>
                      <a:headEnd type="none" w="med" len="med"/>
                      <a:tailEnd type="none" w="med" len="med"/>
                    </a:lnB>
                    <a:lnTlToBr>
                      <a:noFill/>
                    </a:lnTlToBr>
                    <a:lnBlToTr>
                      <a:noFill/>
                    </a:lnBlToTr>
                    <a:noFill/>
                  </a:tcPr>
                </a:tc>
                <a:tc>
                  <a:txBody>
                    <a:bodyPr/>
                    <a:lstStyle/>
                    <a:p>
                      <a:pPr marL="0" indent="0">
                        <a:buNone/>
                      </a:pPr>
                      <a:r>
                        <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rPr>
                        <a:t>具体规定</a:t>
                      </a:r>
                    </a:p>
                  </a:txBody>
                  <a:tcPr marL="0" marR="0" marT="0" marB="1" anchor="ctr">
                    <a:lnL w="9525"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9525" cap="flat" cmpd="sng">
                      <a:solidFill>
                        <a:srgbClr val="080000"/>
                      </a:solidFill>
                      <a:prstDash val="solid"/>
                      <a:headEnd type="none" w="med" len="med"/>
                      <a:tailEnd type="none" w="med" len="med"/>
                    </a:lnT>
                    <a:lnB w="9525" cap="flat" cmpd="sng">
                      <a:solidFill>
                        <a:srgbClr val="080000"/>
                      </a:solidFill>
                      <a:prstDash val="solid"/>
                      <a:headEnd type="none" w="med" len="med"/>
                      <a:tailEnd type="none" w="med" len="med"/>
                    </a:lnB>
                    <a:lnTlToBr>
                      <a:noFill/>
                    </a:lnTlToBr>
                    <a:lnBlToTr>
                      <a:noFill/>
                    </a:lnBlToTr>
                    <a:noFill/>
                  </a:tcPr>
                </a:tc>
              </a:tr>
              <a:tr h="312420">
                <a:tc>
                  <a:txBody>
                    <a:bodyPr/>
                    <a:lstStyle/>
                    <a:p>
                      <a:pPr marL="0" indent="0">
                        <a:buNone/>
                      </a:pPr>
                      <a:r>
                        <a:rPr lang="en-US" altLang="zh-CN" sz="1600" b="1" u="none">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zh-CN" altLang="en-US" sz="1600" b="1" u="none">
                          <a:solidFill>
                            <a:srgbClr val="000000"/>
                          </a:solidFill>
                          <a:latin typeface="宋体" panose="02010600030101010101" pitchFamily="2" charset="-122"/>
                          <a:ea typeface="宋体" panose="02010600030101010101" pitchFamily="2" charset="-122"/>
                          <a:cs typeface="宋体" panose="02010600030101010101" pitchFamily="2" charset="-122"/>
                        </a:rPr>
                        <a:t>干”</a:t>
                      </a:r>
                    </a:p>
                  </a:txBody>
                  <a:tcPr marL="0" marR="0" marT="0" marB="1" anchor="ctr">
                    <a:lnL w="9525" cap="flat" cmpd="sng">
                      <a:solidFill>
                        <a:srgbClr val="080000"/>
                      </a:solidFill>
                      <a:prstDash val="solid"/>
                      <a:headEnd type="none" w="med" len="med"/>
                      <a:tailEnd type="none" w="med" len="med"/>
                    </a:lnL>
                    <a:lnR w="9525" cap="flat" cmpd="sng">
                      <a:solidFill>
                        <a:srgbClr val="080000"/>
                      </a:solidFill>
                      <a:prstDash val="solid"/>
                      <a:headEnd type="none" w="med" len="med"/>
                      <a:tailEnd type="none" w="med" len="med"/>
                    </a:lnR>
                    <a:lnT w="9525" cap="flat" cmpd="sng">
                      <a:solidFill>
                        <a:srgbClr val="080000"/>
                      </a:solidFill>
                      <a:prstDash val="solid"/>
                      <a:headEnd type="none" w="med" len="med"/>
                      <a:tailEnd type="none" w="med" len="med"/>
                    </a:lnT>
                    <a:lnB w="9525" cap="flat" cmpd="sng">
                      <a:solidFill>
                        <a:srgbClr val="080000"/>
                      </a:solidFill>
                      <a:prstDash val="solid"/>
                      <a:headEnd type="none" w="med" len="med"/>
                      <a:tailEnd type="none" w="med" len="med"/>
                    </a:lnB>
                    <a:lnTlToBr>
                      <a:noFill/>
                    </a:lnTlToBr>
                    <a:lnBlToTr>
                      <a:noFill/>
                    </a:lnBlToTr>
                    <a:noFill/>
                  </a:tcPr>
                </a:tc>
                <a:tc>
                  <a:txBody>
                    <a:bodyPr/>
                    <a:lstStyle/>
                    <a:p>
                      <a:pPr marL="0" indent="0">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1.</a:t>
                      </a:r>
                      <a:r>
                        <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rPr>
                        <a:t>因任职、受雇、履约等在中国境内提供劳务取得的所得</a:t>
                      </a:r>
                    </a:p>
                  </a:txBody>
                  <a:tcPr marL="0" marR="0" marT="0" marB="1" anchor="ctr">
                    <a:lnL w="9525"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9525" cap="flat" cmpd="sng">
                      <a:solidFill>
                        <a:srgbClr val="080000"/>
                      </a:solidFill>
                      <a:prstDash val="solid"/>
                      <a:headEnd type="none" w="med" len="med"/>
                      <a:tailEnd type="none" w="med" len="med"/>
                    </a:lnT>
                    <a:lnB w="9525" cap="flat" cmpd="sng">
                      <a:solidFill>
                        <a:srgbClr val="080000"/>
                      </a:solidFill>
                      <a:prstDash val="solid"/>
                      <a:headEnd type="none" w="med" len="med"/>
                      <a:tailEnd type="none" w="med" len="med"/>
                    </a:lnB>
                    <a:lnTlToBr>
                      <a:noFill/>
                    </a:lnTlToBr>
                    <a:lnBlToTr>
                      <a:noFill/>
                    </a:lnBlToTr>
                    <a:noFill/>
                  </a:tcPr>
                </a:tc>
              </a:tr>
              <a:tr h="625475">
                <a:tc>
                  <a:txBody>
                    <a:bodyPr/>
                    <a:lstStyle/>
                    <a:p>
                      <a:pPr marL="0" indent="0">
                        <a:buNone/>
                      </a:pPr>
                      <a:r>
                        <a:rPr lang="en-US" altLang="zh-CN" sz="1600" b="1" u="none">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zh-CN" altLang="en-US" sz="1600" b="1" u="none">
                          <a:solidFill>
                            <a:srgbClr val="000000"/>
                          </a:solidFill>
                          <a:latin typeface="宋体" panose="02010600030101010101" pitchFamily="2" charset="-122"/>
                          <a:ea typeface="宋体" panose="02010600030101010101" pitchFamily="2" charset="-122"/>
                          <a:cs typeface="宋体" panose="02010600030101010101" pitchFamily="2" charset="-122"/>
                        </a:rPr>
                        <a:t>用”</a:t>
                      </a:r>
                    </a:p>
                  </a:txBody>
                  <a:tcPr marL="0" marR="0" marT="0" marB="1" anchor="ctr">
                    <a:lnL w="9525" cap="flat" cmpd="sng">
                      <a:solidFill>
                        <a:srgbClr val="080000"/>
                      </a:solidFill>
                      <a:prstDash val="solid"/>
                      <a:headEnd type="none" w="med" len="med"/>
                      <a:tailEnd type="none" w="med" len="med"/>
                    </a:lnL>
                    <a:lnR w="9525" cap="flat" cmpd="sng">
                      <a:solidFill>
                        <a:srgbClr val="080000"/>
                      </a:solidFill>
                      <a:prstDash val="solid"/>
                      <a:headEnd type="none" w="med" len="med"/>
                      <a:tailEnd type="none" w="med" len="med"/>
                    </a:lnR>
                    <a:lnT w="9525" cap="flat" cmpd="sng">
                      <a:solidFill>
                        <a:srgbClr val="080000"/>
                      </a:solidFill>
                      <a:prstDash val="solid"/>
                      <a:headEnd type="none" w="med" len="med"/>
                      <a:tailEnd type="none" w="med" len="med"/>
                    </a:lnT>
                    <a:lnB w="9525" cap="flat" cmpd="sng">
                      <a:solidFill>
                        <a:srgbClr val="080000"/>
                      </a:solidFill>
                      <a:prstDash val="solid"/>
                      <a:headEnd type="none" w="med" len="med"/>
                      <a:tailEnd type="none" w="med" len="med"/>
                    </a:lnB>
                    <a:lnTlToBr>
                      <a:noFill/>
                    </a:lnTlToBr>
                    <a:lnBlToTr>
                      <a:noFill/>
                    </a:lnBlToTr>
                    <a:noFill/>
                  </a:tcPr>
                </a:tc>
                <a:tc>
                  <a:txBody>
                    <a:bodyPr/>
                    <a:lstStyle/>
                    <a:p>
                      <a:pPr marL="0" indent="0">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2.</a:t>
                      </a:r>
                      <a:r>
                        <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rPr>
                        <a:t>将财产出租给承租人在中国境内使用而取得的所得</a:t>
                      </a: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3.</a:t>
                      </a:r>
                      <a:r>
                        <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rPr>
                        <a:t>许可各种特许权在中国境内使用而取得的所得</a:t>
                      </a:r>
                    </a:p>
                  </a:txBody>
                  <a:tcPr marL="0" marR="0" marT="0" marB="1" anchor="ctr">
                    <a:lnL w="9525"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9525" cap="flat" cmpd="sng">
                      <a:solidFill>
                        <a:srgbClr val="080000"/>
                      </a:solidFill>
                      <a:prstDash val="solid"/>
                      <a:headEnd type="none" w="med" len="med"/>
                      <a:tailEnd type="none" w="med" len="med"/>
                    </a:lnT>
                    <a:lnB w="9525" cap="flat" cmpd="sng">
                      <a:solidFill>
                        <a:srgbClr val="080000"/>
                      </a:solidFill>
                      <a:prstDash val="solid"/>
                      <a:headEnd type="none" w="med" len="med"/>
                      <a:tailEnd type="none" w="med" len="med"/>
                    </a:lnB>
                    <a:lnTlToBr>
                      <a:noFill/>
                    </a:lnTlToBr>
                    <a:lnBlToTr>
                      <a:noFill/>
                    </a:lnBlToTr>
                    <a:noFill/>
                  </a:tcPr>
                </a:tc>
              </a:tr>
              <a:tr h="313055">
                <a:tc>
                  <a:txBody>
                    <a:bodyPr/>
                    <a:lstStyle/>
                    <a:p>
                      <a:pPr marL="0" indent="0">
                        <a:buNone/>
                      </a:pPr>
                      <a:r>
                        <a:rPr lang="en-US" altLang="zh-CN" sz="1600" b="1" u="none">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zh-CN" altLang="en-US" sz="1600" b="1" u="none">
                          <a:solidFill>
                            <a:srgbClr val="000000"/>
                          </a:solidFill>
                          <a:latin typeface="宋体" panose="02010600030101010101" pitchFamily="2" charset="-122"/>
                          <a:ea typeface="宋体" panose="02010600030101010101" pitchFamily="2" charset="-122"/>
                          <a:cs typeface="宋体" panose="02010600030101010101" pitchFamily="2" charset="-122"/>
                        </a:rPr>
                        <a:t>财产”</a:t>
                      </a:r>
                    </a:p>
                  </a:txBody>
                  <a:tcPr marL="0" marR="0" marT="0" marB="1" anchor="ctr">
                    <a:lnL w="9525" cap="flat" cmpd="sng">
                      <a:solidFill>
                        <a:srgbClr val="080000"/>
                      </a:solidFill>
                      <a:prstDash val="solid"/>
                      <a:headEnd type="none" w="med" len="med"/>
                      <a:tailEnd type="none" w="med" len="med"/>
                    </a:lnL>
                    <a:lnR w="9525" cap="flat" cmpd="sng">
                      <a:solidFill>
                        <a:srgbClr val="080000"/>
                      </a:solidFill>
                      <a:prstDash val="solid"/>
                      <a:headEnd type="none" w="med" len="med"/>
                      <a:tailEnd type="none" w="med" len="med"/>
                    </a:lnR>
                    <a:lnT w="9525" cap="flat" cmpd="sng">
                      <a:solidFill>
                        <a:srgbClr val="080000"/>
                      </a:solidFill>
                      <a:prstDash val="solid"/>
                      <a:headEnd type="none" w="med" len="med"/>
                      <a:tailEnd type="none" w="med" len="med"/>
                    </a:lnT>
                    <a:lnB w="9525" cap="flat" cmpd="sng">
                      <a:solidFill>
                        <a:srgbClr val="080000"/>
                      </a:solidFill>
                      <a:prstDash val="solid"/>
                      <a:headEnd type="none" w="med" len="med"/>
                      <a:tailEnd type="none" w="med" len="med"/>
                    </a:lnB>
                    <a:lnTlToBr>
                      <a:noFill/>
                    </a:lnTlToBr>
                    <a:lnBlToTr>
                      <a:noFill/>
                    </a:lnBlToTr>
                    <a:noFill/>
                  </a:tcPr>
                </a:tc>
                <a:tc>
                  <a:txBody>
                    <a:bodyPr/>
                    <a:lstStyle/>
                    <a:p>
                      <a:pPr marL="0" indent="0">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4.</a:t>
                      </a:r>
                      <a:r>
                        <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rPr>
                        <a:t>转让中国境内的不动产等财产或者在中国境内转让其他财产取得的所得</a:t>
                      </a:r>
                    </a:p>
                  </a:txBody>
                  <a:tcPr marL="0" marR="0" marT="0" marB="1" anchor="ctr">
                    <a:lnL w="9525"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9525" cap="flat" cmpd="sng">
                      <a:solidFill>
                        <a:srgbClr val="080000"/>
                      </a:solidFill>
                      <a:prstDash val="solid"/>
                      <a:headEnd type="none" w="med" len="med"/>
                      <a:tailEnd type="none" w="med" len="med"/>
                    </a:lnT>
                    <a:lnB w="9525" cap="flat" cmpd="sng">
                      <a:solidFill>
                        <a:srgbClr val="080000"/>
                      </a:solidFill>
                      <a:prstDash val="solid"/>
                      <a:headEnd type="none" w="med" len="med"/>
                      <a:tailEnd type="none" w="med" len="med"/>
                    </a:lnB>
                    <a:lnTlToBr>
                      <a:noFill/>
                    </a:lnTlToBr>
                    <a:lnBlToTr>
                      <a:noFill/>
                    </a:lnBlToTr>
                    <a:noFill/>
                  </a:tcPr>
                </a:tc>
              </a:tr>
              <a:tr h="312420">
                <a:tc>
                  <a:txBody>
                    <a:bodyPr/>
                    <a:lstStyle/>
                    <a:p>
                      <a:pPr marL="0" indent="0">
                        <a:buNone/>
                      </a:pPr>
                      <a:r>
                        <a:rPr lang="en-US" altLang="zh-CN" sz="1600" b="1" u="none">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zh-CN" altLang="en-US" sz="1600" b="1" u="none">
                          <a:solidFill>
                            <a:srgbClr val="000000"/>
                          </a:solidFill>
                          <a:latin typeface="宋体" panose="02010600030101010101" pitchFamily="2" charset="-122"/>
                          <a:ea typeface="宋体" panose="02010600030101010101" pitchFamily="2" charset="-122"/>
                          <a:cs typeface="宋体" panose="02010600030101010101" pitchFamily="2" charset="-122"/>
                        </a:rPr>
                        <a:t>付”</a:t>
                      </a:r>
                    </a:p>
                  </a:txBody>
                  <a:tcPr marL="0" marR="0" marT="0" marB="1" anchor="ctr">
                    <a:lnL w="9525" cap="flat" cmpd="sng">
                      <a:solidFill>
                        <a:srgbClr val="080000"/>
                      </a:solidFill>
                      <a:prstDash val="solid"/>
                      <a:headEnd type="none" w="med" len="med"/>
                      <a:tailEnd type="none" w="med" len="med"/>
                    </a:lnL>
                    <a:lnR w="9525" cap="flat" cmpd="sng">
                      <a:solidFill>
                        <a:srgbClr val="080000"/>
                      </a:solidFill>
                      <a:prstDash val="solid"/>
                      <a:headEnd type="none" w="med" len="med"/>
                      <a:tailEnd type="none" w="med" len="med"/>
                    </a:lnR>
                    <a:lnT w="9525" cap="flat" cmpd="sng">
                      <a:solidFill>
                        <a:srgbClr val="080000"/>
                      </a:solidFill>
                      <a:prstDash val="solid"/>
                      <a:headEnd type="none" w="med" len="med"/>
                      <a:tailEnd type="none" w="med" len="med"/>
                    </a:lnT>
                    <a:lnB w="9525" cap="flat" cmpd="sng">
                      <a:solidFill>
                        <a:srgbClr val="080000"/>
                      </a:solidFill>
                      <a:prstDash val="solid"/>
                      <a:headEnd type="none" w="med" len="med"/>
                      <a:tailEnd type="none" w="med" len="med"/>
                    </a:lnB>
                    <a:lnTlToBr>
                      <a:noFill/>
                    </a:lnTlToBr>
                    <a:lnBlToTr>
                      <a:noFill/>
                    </a:lnBlToTr>
                    <a:noFill/>
                  </a:tcPr>
                </a:tc>
                <a:tc>
                  <a:txBody>
                    <a:bodyPr/>
                    <a:lstStyle/>
                    <a:p>
                      <a:pPr marL="0" indent="0">
                        <a:buNone/>
                      </a:pPr>
                      <a:r>
                        <a:rPr lang="en-US" altLang="zh-CN" sz="1600" b="0" u="none">
                          <a:solidFill>
                            <a:srgbClr val="000000"/>
                          </a:solidFill>
                          <a:latin typeface="宋体" panose="02010600030101010101" pitchFamily="2" charset="-122"/>
                          <a:ea typeface="宋体" panose="02010600030101010101" pitchFamily="2" charset="-122"/>
                          <a:cs typeface="宋体" panose="02010600030101010101" pitchFamily="2" charset="-122"/>
                        </a:rPr>
                        <a:t>5.</a:t>
                      </a:r>
                      <a:r>
                        <a:rPr lang="zh-CN" altLang="en-US" sz="1600" b="0" u="none">
                          <a:solidFill>
                            <a:srgbClr val="000000"/>
                          </a:solidFill>
                          <a:latin typeface="宋体" panose="02010600030101010101" pitchFamily="2" charset="-122"/>
                          <a:ea typeface="宋体" panose="02010600030101010101" pitchFamily="2" charset="-122"/>
                          <a:cs typeface="宋体" panose="02010600030101010101" pitchFamily="2" charset="-122"/>
                        </a:rPr>
                        <a:t>从中国境内企事业单位和其他经济组织或者居民个人取得的利息、股息、红利所得</a:t>
                      </a:r>
                    </a:p>
                  </a:txBody>
                  <a:tcPr marL="0" marR="0" marT="0" marB="1" anchor="ctr">
                    <a:lnL w="9525"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9525" cap="flat" cmpd="sng">
                      <a:solidFill>
                        <a:srgbClr val="080000"/>
                      </a:solidFill>
                      <a:prstDash val="solid"/>
                      <a:headEnd type="none" w="med" len="med"/>
                      <a:tailEnd type="none" w="med" len="med"/>
                    </a:lnT>
                    <a:lnB w="9525"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2993" name="组合 3"/>
          <p:cNvGrpSpPr/>
          <p:nvPr/>
        </p:nvGrpSpPr>
        <p:grpSpPr bwMode="auto">
          <a:xfrm>
            <a:off x="-28575" y="-26988"/>
            <a:ext cx="12218988" cy="1022351"/>
            <a:chOff x="-28575" y="3703045"/>
            <a:chExt cx="12316469" cy="1022099"/>
          </a:xfrm>
        </p:grpSpPr>
        <p:sp>
          <p:nvSpPr>
            <p:cNvPr id="3" name="矩形 4"/>
            <p:cNvSpPr/>
            <p:nvPr/>
          </p:nvSpPr>
          <p:spPr>
            <a:xfrm>
              <a:off x="5061550" y="4096649"/>
              <a:ext cx="7226344" cy="628495"/>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25986"/>
                <a:gd name="connsiteY0-26" fmla="*/ 612135 h 628661"/>
                <a:gd name="connsiteX1-27" fmla="*/ 7225986 w 7225986"/>
                <a:gd name="connsiteY1-28" fmla="*/ 52597 h 628661"/>
                <a:gd name="connsiteX2-29" fmla="*/ 7225986 w 7225986"/>
                <a:gd name="connsiteY2-30" fmla="*/ 628661 h 628661"/>
                <a:gd name="connsiteX3-31" fmla="*/ 0 w 7225986"/>
                <a:gd name="connsiteY3-32" fmla="*/ 612135 h 628661"/>
              </a:gdLst>
              <a:ahLst/>
              <a:cxnLst>
                <a:cxn ang="0">
                  <a:pos x="connsiteX0-25" y="connsiteY0-26"/>
                </a:cxn>
                <a:cxn ang="0">
                  <a:pos x="connsiteX1-27" y="connsiteY1-28"/>
                </a:cxn>
                <a:cxn ang="0">
                  <a:pos x="connsiteX2-29" y="connsiteY2-30"/>
                </a:cxn>
                <a:cxn ang="0">
                  <a:pos x="connsiteX3-31" y="connsiteY3-32"/>
                </a:cxn>
              </a:cxnLst>
              <a:rect l="l" t="t" r="r" b="b"/>
              <a:pathLst>
                <a:path w="7225986" h="628661">
                  <a:moveTo>
                    <a:pt x="0" y="612135"/>
                  </a:moveTo>
                  <a:cubicBezTo>
                    <a:pt x="2424269" y="420114"/>
                    <a:pt x="5053509" y="-179452"/>
                    <a:pt x="7225986" y="52597"/>
                  </a:cubicBezTo>
                  <a:lnTo>
                    <a:pt x="7225986" y="628661"/>
                  </a:lnTo>
                  <a:cubicBezTo>
                    <a:pt x="4801717" y="297356"/>
                    <a:pt x="2424269" y="612135"/>
                    <a:pt x="0" y="612135"/>
                  </a:cubicBezTo>
                  <a:close/>
                </a:path>
              </a:pathLst>
            </a:custGeom>
            <a:solidFill>
              <a:srgbClr val="56B1B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4" name="矩形 4"/>
            <p:cNvSpPr/>
            <p:nvPr/>
          </p:nvSpPr>
          <p:spPr>
            <a:xfrm>
              <a:off x="5055149" y="3703045"/>
              <a:ext cx="7232745" cy="1003054"/>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Lst>
              <a:ahLst/>
              <a:cxnLst>
                <a:cxn ang="0">
                  <a:pos x="connsiteX0-25" y="connsiteY0-26"/>
                </a:cxn>
                <a:cxn ang="0">
                  <a:pos x="connsiteX1-27" y="connsiteY1-28"/>
                </a:cxn>
                <a:cxn ang="0">
                  <a:pos x="connsiteX2-29" y="connsiteY2-30"/>
                </a:cxn>
                <a:cxn ang="0">
                  <a:pos x="connsiteX3-31" y="connsiteY3-32"/>
                </a:cxn>
              </a:cxnLst>
              <a:rect l="l" t="t" r="r" b="b"/>
              <a:pathLst>
                <a:path w="7232614" h="1002435">
                  <a:moveTo>
                    <a:pt x="0" y="1002435"/>
                  </a:moveTo>
                  <a:cubicBezTo>
                    <a:pt x="2424269" y="810414"/>
                    <a:pt x="5060137" y="-197563"/>
                    <a:pt x="7232614" y="34486"/>
                  </a:cubicBezTo>
                  <a:lnTo>
                    <a:pt x="7232614" y="610550"/>
                  </a:lnTo>
                  <a:cubicBezTo>
                    <a:pt x="4808345" y="279245"/>
                    <a:pt x="2424269" y="1002435"/>
                    <a:pt x="0" y="1002435"/>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sp>
          <p:nvSpPr>
            <p:cNvPr id="5" name="矩形 4"/>
            <p:cNvSpPr/>
            <p:nvPr/>
          </p:nvSpPr>
          <p:spPr>
            <a:xfrm flipH="1">
              <a:off x="-28575" y="3742723"/>
              <a:ext cx="5184534" cy="964962"/>
            </a:xfrm>
            <a:custGeom>
              <a:avLst/>
              <a:gdLst>
                <a:gd name="connsiteX0" fmla="*/ 0 w 7272808"/>
                <a:gd name="connsiteY0" fmla="*/ 0 h 576064"/>
                <a:gd name="connsiteX1" fmla="*/ 7272808 w 7272808"/>
                <a:gd name="connsiteY1" fmla="*/ 0 h 576064"/>
                <a:gd name="connsiteX2" fmla="*/ 7272808 w 7272808"/>
                <a:gd name="connsiteY2" fmla="*/ 576064 h 576064"/>
                <a:gd name="connsiteX3" fmla="*/ 0 w 7272808"/>
                <a:gd name="connsiteY3" fmla="*/ 576064 h 576064"/>
                <a:gd name="connsiteX4" fmla="*/ 0 w 7272808"/>
                <a:gd name="connsiteY4" fmla="*/ 0 h 576064"/>
                <a:gd name="connsiteX0-1" fmla="*/ 0 w 7272808"/>
                <a:gd name="connsiteY0-2" fmla="*/ 576064 h 576064"/>
                <a:gd name="connsiteX1-3" fmla="*/ 7272808 w 7272808"/>
                <a:gd name="connsiteY1-4" fmla="*/ 0 h 576064"/>
                <a:gd name="connsiteX2-5" fmla="*/ 7272808 w 7272808"/>
                <a:gd name="connsiteY2-6" fmla="*/ 576064 h 576064"/>
                <a:gd name="connsiteX3-7" fmla="*/ 0 w 7272808"/>
                <a:gd name="connsiteY3-8" fmla="*/ 576064 h 576064"/>
                <a:gd name="connsiteX0-9" fmla="*/ 0 w 7272808"/>
                <a:gd name="connsiteY0-10" fmla="*/ 576064 h 576064"/>
                <a:gd name="connsiteX1-11" fmla="*/ 7272808 w 7272808"/>
                <a:gd name="connsiteY1-12" fmla="*/ 0 h 576064"/>
                <a:gd name="connsiteX2-13" fmla="*/ 7272808 w 7272808"/>
                <a:gd name="connsiteY2-14" fmla="*/ 576064 h 576064"/>
                <a:gd name="connsiteX3-15" fmla="*/ 0 w 7272808"/>
                <a:gd name="connsiteY3-16" fmla="*/ 576064 h 576064"/>
                <a:gd name="connsiteX0-17" fmla="*/ 0 w 7272808"/>
                <a:gd name="connsiteY0-18" fmla="*/ 627574 h 627574"/>
                <a:gd name="connsiteX1-19" fmla="*/ 7272808 w 7272808"/>
                <a:gd name="connsiteY1-20" fmla="*/ 51510 h 627574"/>
                <a:gd name="connsiteX2-21" fmla="*/ 7272808 w 7272808"/>
                <a:gd name="connsiteY2-22" fmla="*/ 627574 h 627574"/>
                <a:gd name="connsiteX3-23" fmla="*/ 0 w 7272808"/>
                <a:gd name="connsiteY3-24" fmla="*/ 627574 h 627574"/>
                <a:gd name="connsiteX0-25" fmla="*/ 0 w 7232614"/>
                <a:gd name="connsiteY0-26" fmla="*/ 1002435 h 1002435"/>
                <a:gd name="connsiteX1-27" fmla="*/ 7232614 w 7232614"/>
                <a:gd name="connsiteY1-28" fmla="*/ 34486 h 1002435"/>
                <a:gd name="connsiteX2-29" fmla="*/ 7232614 w 7232614"/>
                <a:gd name="connsiteY2-30" fmla="*/ 610550 h 1002435"/>
                <a:gd name="connsiteX3-31" fmla="*/ 0 w 7232614"/>
                <a:gd name="connsiteY3-32" fmla="*/ 1002435 h 1002435"/>
                <a:gd name="connsiteX0-33" fmla="*/ 0 w 7160333"/>
                <a:gd name="connsiteY0-34" fmla="*/ 965039 h 965039"/>
                <a:gd name="connsiteX1-35" fmla="*/ 7160333 w 7160333"/>
                <a:gd name="connsiteY1-36" fmla="*/ 35649 h 965039"/>
                <a:gd name="connsiteX2-37" fmla="*/ 7160333 w 7160333"/>
                <a:gd name="connsiteY2-38" fmla="*/ 611713 h 965039"/>
                <a:gd name="connsiteX3-39" fmla="*/ 0 w 7160333"/>
                <a:gd name="connsiteY3-40" fmla="*/ 965039 h 965039"/>
              </a:gdLst>
              <a:ahLst/>
              <a:cxnLst>
                <a:cxn ang="0">
                  <a:pos x="connsiteX0-33" y="connsiteY0-34"/>
                </a:cxn>
                <a:cxn ang="0">
                  <a:pos x="connsiteX1-35" y="connsiteY1-36"/>
                </a:cxn>
                <a:cxn ang="0">
                  <a:pos x="connsiteX2-37" y="connsiteY2-38"/>
                </a:cxn>
                <a:cxn ang="0">
                  <a:pos x="connsiteX3-39" y="connsiteY3-40"/>
                </a:cxn>
              </a:cxnLst>
              <a:rect l="l" t="t" r="r" b="b"/>
              <a:pathLst>
                <a:path w="7160333" h="965039">
                  <a:moveTo>
                    <a:pt x="0" y="965039"/>
                  </a:moveTo>
                  <a:cubicBezTo>
                    <a:pt x="2424269" y="773018"/>
                    <a:pt x="4987856" y="-196400"/>
                    <a:pt x="7160333" y="35649"/>
                  </a:cubicBezTo>
                  <a:lnTo>
                    <a:pt x="7160333" y="611713"/>
                  </a:lnTo>
                  <a:cubicBezTo>
                    <a:pt x="4736064" y="280408"/>
                    <a:pt x="2424269" y="965039"/>
                    <a:pt x="0" y="965039"/>
                  </a:cubicBezTo>
                  <a:close/>
                </a:path>
              </a:pathLst>
            </a:custGeom>
            <a:solidFill>
              <a:srgbClr val="6BDBC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zh-CN" altLang="en-US"/>
            </a:p>
          </p:txBody>
        </p:sp>
      </p:grpSp>
      <p:sp>
        <p:nvSpPr>
          <p:cNvPr id="212994" name="TextBox 10"/>
          <p:cNvSpPr txBox="1">
            <a:spLocks noChangeArrowheads="1"/>
          </p:cNvSpPr>
          <p:nvPr/>
        </p:nvSpPr>
        <p:spPr bwMode="auto">
          <a:xfrm>
            <a:off x="165100" y="1143000"/>
            <a:ext cx="11503025" cy="5354638"/>
          </a:xfrm>
          <a:prstGeom prst="rect">
            <a:avLst/>
          </a:prstGeom>
          <a:noFill/>
          <a:ln w="9525">
            <a:noFill/>
            <a:miter lim="800000"/>
          </a:ln>
        </p:spPr>
        <p:txBody>
          <a:bodyPr>
            <a:spAutoFit/>
          </a:bodyPr>
          <a:lstStyle/>
          <a:p>
            <a:r>
              <a:rPr lang="zh-CN" altLang="en-US"/>
              <a:t>堂上练习：</a:t>
            </a:r>
            <a:endParaRPr lang="en-US" altLang="zh-CN"/>
          </a:p>
          <a:p>
            <a:r>
              <a:rPr lang="en-US" altLang="zh-CN"/>
              <a:t>1</a:t>
            </a:r>
            <a:r>
              <a:rPr lang="zh-CN" altLang="en-US"/>
              <a:t>、下列各项所得中，应缴纳个人所得税的是（             ）（单选）</a:t>
            </a:r>
            <a:endParaRPr lang="en-US" altLang="zh-CN"/>
          </a:p>
          <a:p>
            <a:r>
              <a:rPr lang="en-US" altLang="zh-CN"/>
              <a:t>     A</a:t>
            </a:r>
            <a:r>
              <a:rPr lang="zh-CN" altLang="en-US"/>
              <a:t>、托儿补助费          </a:t>
            </a:r>
            <a:r>
              <a:rPr lang="en-US" altLang="zh-CN"/>
              <a:t>B</a:t>
            </a:r>
            <a:r>
              <a:rPr lang="zh-CN" altLang="en-US"/>
              <a:t>、退休人员再任职收入           </a:t>
            </a:r>
            <a:r>
              <a:rPr lang="en-US" altLang="zh-CN"/>
              <a:t>C</a:t>
            </a:r>
            <a:r>
              <a:rPr lang="zh-CN" altLang="en-US"/>
              <a:t>、差旅费津贴          </a:t>
            </a:r>
            <a:r>
              <a:rPr lang="en-US" altLang="zh-CN"/>
              <a:t>D</a:t>
            </a:r>
            <a:r>
              <a:rPr lang="zh-CN" altLang="en-US"/>
              <a:t>、独生子女补贴</a:t>
            </a:r>
            <a:endParaRPr lang="en-US" altLang="zh-CN"/>
          </a:p>
          <a:p>
            <a:endParaRPr lang="en-US" altLang="zh-CN"/>
          </a:p>
          <a:p>
            <a:r>
              <a:rPr lang="en-US" altLang="zh-CN"/>
              <a:t>2</a:t>
            </a:r>
            <a:r>
              <a:rPr lang="zh-CN" altLang="en-US"/>
              <a:t>、个人取得的下列报酬中，应按“稿酬所得”缴纳个人所得税的是（             ） （单选）</a:t>
            </a:r>
            <a:endParaRPr lang="en-US" altLang="zh-CN"/>
          </a:p>
          <a:p>
            <a:r>
              <a:rPr lang="en-US" altLang="zh-CN"/>
              <a:t>     A</a:t>
            </a:r>
            <a:r>
              <a:rPr lang="zh-CN" altLang="en-US"/>
              <a:t>、杂志社记者在本社刊物发表文章取得的报酬</a:t>
            </a:r>
            <a:endParaRPr lang="en-US" altLang="zh-CN"/>
          </a:p>
          <a:p>
            <a:r>
              <a:rPr lang="en-US" altLang="zh-CN"/>
              <a:t>     B</a:t>
            </a:r>
            <a:r>
              <a:rPr lang="zh-CN" altLang="en-US"/>
              <a:t>、书法家为企业题字获得的报酬</a:t>
            </a:r>
            <a:endParaRPr lang="en-US" altLang="zh-CN"/>
          </a:p>
          <a:p>
            <a:r>
              <a:rPr lang="en-US" altLang="zh-CN"/>
              <a:t>     C</a:t>
            </a:r>
            <a:r>
              <a:rPr lang="zh-CN" altLang="en-US"/>
              <a:t>、高校教授为某杂志社审稿取得的报酬</a:t>
            </a:r>
            <a:endParaRPr lang="en-US" altLang="zh-CN"/>
          </a:p>
          <a:p>
            <a:r>
              <a:rPr lang="en-US" altLang="zh-CN"/>
              <a:t>     D</a:t>
            </a:r>
            <a:r>
              <a:rPr lang="zh-CN" altLang="en-US"/>
              <a:t>、网络写手写的网络小说由出版社出版取得的报酬</a:t>
            </a:r>
            <a:endParaRPr lang="en-US" altLang="zh-CN"/>
          </a:p>
          <a:p>
            <a:endParaRPr lang="en-US" altLang="zh-CN"/>
          </a:p>
          <a:p>
            <a:r>
              <a:rPr lang="en-US" altLang="zh-CN"/>
              <a:t>3</a:t>
            </a:r>
            <a:r>
              <a:rPr lang="zh-CN" altLang="en-US"/>
              <a:t>、下列各项中，应计入个人所得税工资薪金所得的有（               ）（多选）</a:t>
            </a:r>
            <a:endParaRPr lang="en-US" altLang="zh-CN"/>
          </a:p>
          <a:p>
            <a:r>
              <a:rPr lang="en-US" altLang="zh-CN"/>
              <a:t>     A</a:t>
            </a:r>
            <a:r>
              <a:rPr lang="zh-CN" altLang="en-US"/>
              <a:t>、季度奖金        </a:t>
            </a:r>
            <a:r>
              <a:rPr lang="en-US" altLang="zh-CN"/>
              <a:t>B</a:t>
            </a:r>
            <a:r>
              <a:rPr lang="zh-CN" altLang="en-US"/>
              <a:t>、劳动分红           </a:t>
            </a:r>
            <a:r>
              <a:rPr lang="en-US" altLang="zh-CN"/>
              <a:t>C</a:t>
            </a:r>
            <a:r>
              <a:rPr lang="zh-CN" altLang="en-US"/>
              <a:t>、职务工资       </a:t>
            </a:r>
            <a:r>
              <a:rPr lang="en-US" altLang="zh-CN"/>
              <a:t>D</a:t>
            </a:r>
            <a:r>
              <a:rPr lang="zh-CN" altLang="en-US"/>
              <a:t>、饭费补贴</a:t>
            </a:r>
            <a:endParaRPr lang="en-US" altLang="zh-CN"/>
          </a:p>
          <a:p>
            <a:endParaRPr lang="en-US" altLang="zh-CN"/>
          </a:p>
          <a:p>
            <a:r>
              <a:rPr lang="en-US" altLang="zh-CN"/>
              <a:t>4</a:t>
            </a:r>
            <a:r>
              <a:rPr lang="zh-CN" altLang="en-US"/>
              <a:t>、个人独立从事下列技艺取得的收入属劳务报酬所得的是（               ）（多选）</a:t>
            </a:r>
            <a:endParaRPr lang="en-US" altLang="zh-CN"/>
          </a:p>
          <a:p>
            <a:r>
              <a:rPr lang="en-US" altLang="zh-CN"/>
              <a:t>    A</a:t>
            </a:r>
            <a:r>
              <a:rPr lang="zh-CN" altLang="en-US"/>
              <a:t>、笔译翻译收入       </a:t>
            </a:r>
            <a:r>
              <a:rPr lang="en-US" altLang="zh-CN"/>
              <a:t>B</a:t>
            </a:r>
            <a:r>
              <a:rPr lang="zh-CN" altLang="en-US"/>
              <a:t>、审稿收入     </a:t>
            </a:r>
            <a:r>
              <a:rPr lang="en-US" altLang="zh-CN"/>
              <a:t>C</a:t>
            </a:r>
            <a:r>
              <a:rPr lang="zh-CN" altLang="en-US"/>
              <a:t>、现场书画收入        </a:t>
            </a:r>
            <a:r>
              <a:rPr lang="en-US" altLang="zh-CN"/>
              <a:t>D</a:t>
            </a:r>
            <a:r>
              <a:rPr lang="zh-CN" altLang="en-US"/>
              <a:t>、雕刻收入</a:t>
            </a:r>
            <a:endParaRPr lang="en-US" altLang="zh-CN"/>
          </a:p>
          <a:p>
            <a:endParaRPr lang="en-US" altLang="zh-CN"/>
          </a:p>
          <a:p>
            <a:r>
              <a:rPr lang="en-US" altLang="zh-CN"/>
              <a:t>5</a:t>
            </a:r>
            <a:r>
              <a:rPr lang="zh-CN" altLang="en-US"/>
              <a:t>、以下属于财产转让所得的是（               ）</a:t>
            </a:r>
            <a:endParaRPr lang="en-US" altLang="zh-CN"/>
          </a:p>
          <a:p>
            <a:r>
              <a:rPr lang="en-US" altLang="zh-CN"/>
              <a:t>   A</a:t>
            </a:r>
            <a:r>
              <a:rPr lang="zh-CN" altLang="en-US"/>
              <a:t>、转让股权取得的所得                            </a:t>
            </a:r>
            <a:r>
              <a:rPr lang="en-US" altLang="zh-CN"/>
              <a:t>B</a:t>
            </a:r>
            <a:r>
              <a:rPr lang="zh-CN" altLang="en-US"/>
              <a:t>、转让土地使用权取得的所得</a:t>
            </a:r>
            <a:endParaRPr lang="en-US" altLang="zh-CN"/>
          </a:p>
          <a:p>
            <a:r>
              <a:rPr lang="en-US" altLang="zh-CN"/>
              <a:t>   C</a:t>
            </a:r>
            <a:r>
              <a:rPr lang="zh-CN" altLang="en-US"/>
              <a:t>、提供专利权的使用权取得的所得          </a:t>
            </a:r>
            <a:r>
              <a:rPr lang="en-US" altLang="zh-CN"/>
              <a:t>D</a:t>
            </a:r>
            <a:r>
              <a:rPr lang="zh-CN" altLang="en-US"/>
              <a:t>、转让有价证券取得的所得</a:t>
            </a:r>
            <a:endParaRPr lang="en-US" altLang="zh-CN"/>
          </a:p>
        </p:txBody>
      </p:sp>
      <p:sp>
        <p:nvSpPr>
          <p:cNvPr id="12" name="AutoShape 18"/>
          <p:cNvSpPr>
            <a:spLocks noChangeArrowheads="1"/>
          </p:cNvSpPr>
          <p:nvPr/>
        </p:nvSpPr>
        <p:spPr bwMode="auto">
          <a:xfrm>
            <a:off x="5094288" y="1285875"/>
            <a:ext cx="576262" cy="431800"/>
          </a:xfrm>
          <a:prstGeom prst="roundRect">
            <a:avLst>
              <a:gd name="adj" fmla="val 16667"/>
            </a:avLst>
          </a:prstGeom>
          <a:solidFill>
            <a:schemeClr val="bg1"/>
          </a:solidFill>
          <a:ln w="9525">
            <a:solidFill>
              <a:schemeClr val="tx1"/>
            </a:solidFill>
            <a:round/>
          </a:ln>
        </p:spPr>
        <p:txBody>
          <a:bodyPr wrap="none" anchor="ctr"/>
          <a:lstStyle/>
          <a:p>
            <a:pPr algn="ctr"/>
            <a:r>
              <a:rPr lang="en-US" altLang="zh-CN" sz="2000" b="1"/>
              <a:t>B</a:t>
            </a:r>
          </a:p>
        </p:txBody>
      </p:sp>
      <p:sp>
        <p:nvSpPr>
          <p:cNvPr id="13" name="AutoShape 18"/>
          <p:cNvSpPr>
            <a:spLocks noChangeArrowheads="1"/>
          </p:cNvSpPr>
          <p:nvPr/>
        </p:nvSpPr>
        <p:spPr bwMode="auto">
          <a:xfrm>
            <a:off x="7389813" y="2205038"/>
            <a:ext cx="576262" cy="431800"/>
          </a:xfrm>
          <a:prstGeom prst="roundRect">
            <a:avLst>
              <a:gd name="adj" fmla="val 16667"/>
            </a:avLst>
          </a:prstGeom>
          <a:solidFill>
            <a:schemeClr val="bg1"/>
          </a:solidFill>
          <a:ln w="9525">
            <a:solidFill>
              <a:schemeClr val="tx1"/>
            </a:solidFill>
            <a:round/>
          </a:ln>
        </p:spPr>
        <p:txBody>
          <a:bodyPr wrap="none" anchor="ctr"/>
          <a:lstStyle/>
          <a:p>
            <a:pPr algn="ctr"/>
            <a:r>
              <a:rPr lang="en-US" altLang="zh-CN" sz="2000" b="1"/>
              <a:t>D</a:t>
            </a:r>
          </a:p>
        </p:txBody>
      </p:sp>
      <p:sp>
        <p:nvSpPr>
          <p:cNvPr id="14" name="AutoShape 18"/>
          <p:cNvSpPr>
            <a:spLocks noChangeArrowheads="1"/>
          </p:cNvSpPr>
          <p:nvPr/>
        </p:nvSpPr>
        <p:spPr bwMode="auto">
          <a:xfrm>
            <a:off x="5951538" y="3933825"/>
            <a:ext cx="787400" cy="285750"/>
          </a:xfrm>
          <a:prstGeom prst="roundRect">
            <a:avLst>
              <a:gd name="adj" fmla="val 16667"/>
            </a:avLst>
          </a:prstGeom>
          <a:solidFill>
            <a:schemeClr val="bg1"/>
          </a:solidFill>
          <a:ln w="9525">
            <a:solidFill>
              <a:schemeClr val="tx1"/>
            </a:solidFill>
            <a:round/>
          </a:ln>
        </p:spPr>
        <p:txBody>
          <a:bodyPr wrap="none" anchor="ctr"/>
          <a:lstStyle/>
          <a:p>
            <a:pPr algn="ctr"/>
            <a:r>
              <a:rPr lang="en-US" altLang="zh-CN" sz="2000" b="1"/>
              <a:t>ABCD</a:t>
            </a:r>
          </a:p>
        </p:txBody>
      </p:sp>
      <p:sp>
        <p:nvSpPr>
          <p:cNvPr id="15" name="AutoShape 18"/>
          <p:cNvSpPr>
            <a:spLocks noChangeArrowheads="1"/>
          </p:cNvSpPr>
          <p:nvPr/>
        </p:nvSpPr>
        <p:spPr bwMode="auto">
          <a:xfrm>
            <a:off x="6453188" y="4714875"/>
            <a:ext cx="785812" cy="285750"/>
          </a:xfrm>
          <a:prstGeom prst="roundRect">
            <a:avLst>
              <a:gd name="adj" fmla="val 16667"/>
            </a:avLst>
          </a:prstGeom>
          <a:solidFill>
            <a:schemeClr val="bg1"/>
          </a:solidFill>
          <a:ln w="9525">
            <a:solidFill>
              <a:schemeClr val="tx1"/>
            </a:solidFill>
            <a:round/>
          </a:ln>
        </p:spPr>
        <p:txBody>
          <a:bodyPr wrap="none" anchor="ctr"/>
          <a:lstStyle/>
          <a:p>
            <a:pPr algn="ctr"/>
            <a:r>
              <a:rPr lang="en-US" altLang="zh-CN" sz="2000" b="1"/>
              <a:t>ABCD</a:t>
            </a:r>
          </a:p>
        </p:txBody>
      </p:sp>
      <p:sp>
        <p:nvSpPr>
          <p:cNvPr id="16" name="AutoShape 18"/>
          <p:cNvSpPr>
            <a:spLocks noChangeArrowheads="1"/>
          </p:cNvSpPr>
          <p:nvPr/>
        </p:nvSpPr>
        <p:spPr bwMode="auto">
          <a:xfrm>
            <a:off x="3646488" y="5589588"/>
            <a:ext cx="785812" cy="285750"/>
          </a:xfrm>
          <a:prstGeom prst="roundRect">
            <a:avLst>
              <a:gd name="adj" fmla="val 16667"/>
            </a:avLst>
          </a:prstGeom>
          <a:solidFill>
            <a:schemeClr val="bg1"/>
          </a:solidFill>
          <a:ln w="9525">
            <a:solidFill>
              <a:schemeClr val="tx1"/>
            </a:solidFill>
            <a:round/>
          </a:ln>
        </p:spPr>
        <p:txBody>
          <a:bodyPr wrap="none" anchor="ctr"/>
          <a:lstStyle/>
          <a:p>
            <a:pPr algn="ctr"/>
            <a:r>
              <a:rPr lang="en-US" altLang="zh-CN" sz="2000" b="1"/>
              <a:t>ABD</a:t>
            </a:r>
          </a:p>
        </p:txBody>
      </p:sp>
      <p:grpSp>
        <p:nvGrpSpPr>
          <p:cNvPr id="213000" name="Group 55"/>
          <p:cNvGrpSpPr/>
          <p:nvPr/>
        </p:nvGrpSpPr>
        <p:grpSpPr bwMode="auto">
          <a:xfrm>
            <a:off x="3236913" y="119063"/>
            <a:ext cx="4359275" cy="777875"/>
            <a:chOff x="2389" y="75"/>
            <a:chExt cx="1722" cy="490"/>
          </a:xfrm>
        </p:grpSpPr>
        <p:grpSp>
          <p:nvGrpSpPr>
            <p:cNvPr id="18" name="组合 35"/>
            <p:cNvGrpSpPr/>
            <p:nvPr/>
          </p:nvGrpSpPr>
          <p:grpSpPr>
            <a:xfrm>
              <a:off x="2389" y="75"/>
              <a:ext cx="1722" cy="357"/>
              <a:chOff x="1884464" y="2224761"/>
              <a:chExt cx="1623874" cy="1623874"/>
            </a:xfrm>
            <a:solidFill>
              <a:srgbClr val="6BDBCF"/>
            </a:solidFill>
          </p:grpSpPr>
          <p:sp>
            <p:nvSpPr>
              <p:cNvPr id="20" name="Rectángulo redondeado 38"/>
              <p:cNvSpPr/>
              <p:nvPr/>
            </p:nvSpPr>
            <p:spPr>
              <a:xfrm>
                <a:off x="1884464" y="2224761"/>
                <a:ext cx="1623874" cy="162387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sp>
            <p:nvSpPr>
              <p:cNvPr id="21" name="Rectángulo redondeado 42"/>
              <p:cNvSpPr/>
              <p:nvPr/>
            </p:nvSpPr>
            <p:spPr>
              <a:xfrm>
                <a:off x="1994530" y="2299813"/>
                <a:ext cx="1409001" cy="1469178"/>
              </a:xfrm>
              <a:prstGeom prst="roundRect">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Bef>
                    <a:spcPts val="0"/>
                  </a:spcBef>
                  <a:spcAft>
                    <a:spcPts val="0"/>
                  </a:spcAft>
                  <a:defRPr/>
                </a:pPr>
                <a:endParaRPr lang="es-ES">
                  <a:latin typeface="微软雅黑" panose="020B0503020204020204" pitchFamily="34" charset="-122"/>
                  <a:ea typeface="微软雅黑" panose="020B0503020204020204" pitchFamily="34" charset="-122"/>
                </a:endParaRPr>
              </a:p>
            </p:txBody>
          </p:sp>
        </p:grpSp>
        <p:sp>
          <p:nvSpPr>
            <p:cNvPr id="213002" name="Text Box 57"/>
            <p:cNvSpPr txBox="1">
              <a:spLocks noChangeArrowheads="1"/>
            </p:cNvSpPr>
            <p:nvPr/>
          </p:nvSpPr>
          <p:spPr bwMode="auto">
            <a:xfrm>
              <a:off x="2615" y="119"/>
              <a:ext cx="1270" cy="446"/>
            </a:xfrm>
            <a:prstGeom prst="rect">
              <a:avLst/>
            </a:prstGeom>
            <a:noFill/>
            <a:ln w="9525">
              <a:noFill/>
              <a:miter lim="800000"/>
            </a:ln>
          </p:spPr>
          <p:txBody>
            <a:bodyPr>
              <a:spAutoFit/>
            </a:bodyPr>
            <a:lstStyle/>
            <a:p>
              <a:pPr>
                <a:spcBef>
                  <a:spcPct val="50000"/>
                </a:spcBef>
              </a:pPr>
              <a:r>
                <a:rPr lang="zh-CN" altLang="en-US" sz="2000" b="1"/>
                <a:t>二、个人所得税征税范围</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linds(horizontal)">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linds(horizontal)">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bldLvl="0" animBg="1"/>
      <p:bldP spid="14" grpId="0" animBg="1"/>
      <p:bldP spid="15" grpId="0" animBg="1"/>
      <p:bldP spid="1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c42060a4-7245-4f14-9f1a-894a552d62ae}"/>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9603</Words>
  <Application>Microsoft Office PowerPoint</Application>
  <PresentationFormat>自定义</PresentationFormat>
  <Paragraphs>601</Paragraphs>
  <Slides>34</Slides>
  <Notes>30</Notes>
  <HiddenSlides>0</HiddenSlides>
  <MMClips>0</MMClips>
  <ScaleCrop>false</ScaleCrop>
  <HeadingPairs>
    <vt:vector size="4" baseType="variant">
      <vt:variant>
        <vt:lpstr>主题</vt:lpstr>
      </vt:variant>
      <vt:variant>
        <vt:i4>1</vt:i4>
      </vt:variant>
      <vt:variant>
        <vt:lpstr>幻灯片标题</vt:lpstr>
      </vt:variant>
      <vt:variant>
        <vt:i4>34</vt:i4>
      </vt:variant>
    </vt:vector>
  </HeadingPairs>
  <TitlesOfParts>
    <vt:vector size="35"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vector>
  </TitlesOfParts>
  <Company>http://www.deepbbs.org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深度联盟http://www.deepbbs.org</dc:creator>
  <cp:lastModifiedBy>Administrator</cp:lastModifiedBy>
  <cp:revision>328</cp:revision>
  <dcterms:created xsi:type="dcterms:W3CDTF">2016-05-21T09:16:00Z</dcterms:created>
  <dcterms:modified xsi:type="dcterms:W3CDTF">2022-04-24T03:12:00Z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2052-11.1.0.10578</vt:lpwstr>
  </property>
  <property fmtid="{D5CDD505-2E9C-101B-9397-08002B2CF9AE}" pid="3" name="ICV">
    <vt:lpwstr>4306D3572EB543B1848A1C591FCED425</vt:lpwstr>
  </property>
</Properties>
</file>